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97">
          <p15:clr>
            <a:srgbClr val="A4A3A4"/>
          </p15:clr>
        </p15:guide>
        <p15:guide id="2" orient="horz" pos="303">
          <p15:clr>
            <a:srgbClr val="A4A3A4"/>
          </p15:clr>
        </p15:guide>
        <p15:guide id="3" pos="5465">
          <p15:clr>
            <a:srgbClr val="A4A3A4"/>
          </p15:clr>
        </p15:guide>
        <p15:guide id="4" pos="317">
          <p15:clr>
            <a:srgbClr val="A4A3A4"/>
          </p15:clr>
        </p15:guide>
        <p15:guide id="5" pos="2767">
          <p15:clr>
            <a:srgbClr val="A4A3A4"/>
          </p15:clr>
        </p15:guide>
        <p15:guide id="6" pos="3107">
          <p15:clr>
            <a:srgbClr val="A4A3A4"/>
          </p15:clr>
        </p15:guide>
        <p15:guide id="7" orient="horz" pos="575">
          <p15:clr>
            <a:srgbClr val="A4A3A4"/>
          </p15:clr>
        </p15:guide>
        <p15:guide id="8" pos="431">
          <p15:clr>
            <a:srgbClr val="A4A3A4"/>
          </p15:clr>
        </p15:guide>
        <p15:guide id="9" orient="horz" pos="1029">
          <p15:clr>
            <a:srgbClr val="A4A3A4"/>
          </p15:clr>
        </p15:guide>
        <p15:guide id="10" pos="635">
          <p15:clr>
            <a:srgbClr val="A4A3A4"/>
          </p15:clr>
        </p15:guide>
        <p15:guide id="11" pos="2993">
          <p15:clr>
            <a:srgbClr val="A4A3A4"/>
          </p15:clr>
        </p15:guide>
        <p15:guide id="12" orient="horz" pos="3070">
          <p15:clr>
            <a:srgbClr val="A4A3A4"/>
          </p15:clr>
        </p15:guide>
        <p15:guide id="13" pos="1973">
          <p15:clr>
            <a:srgbClr val="A4A3A4"/>
          </p15:clr>
        </p15:guide>
        <p15:guide id="14" pos="2880">
          <p15:clr>
            <a:srgbClr val="A4A3A4"/>
          </p15:clr>
        </p15:guide>
        <p15:guide id="15" orient="horz" pos="734">
          <p15:clr>
            <a:srgbClr val="A4A3A4"/>
          </p15:clr>
        </p15:guide>
        <p15:guide id="16" orient="horz" pos="2798">
          <p15:clr>
            <a:srgbClr val="A4A3A4"/>
          </p15:clr>
        </p15:guide>
        <p15:guide id="17" orient="horz" pos="1256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56" roundtripDataSignature="AMtx7mjmw5cmBPriGu5L0rEylg55S8Vn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97" orient="horz"/>
        <p:guide pos="303" orient="horz"/>
        <p:guide pos="5465"/>
        <p:guide pos="317"/>
        <p:guide pos="2767"/>
        <p:guide pos="3107"/>
        <p:guide pos="575" orient="horz"/>
        <p:guide pos="431"/>
        <p:guide pos="1029" orient="horz"/>
        <p:guide pos="635"/>
        <p:guide pos="2993"/>
        <p:guide pos="3070" orient="horz"/>
        <p:guide pos="1973"/>
        <p:guide pos="2880"/>
        <p:guide pos="734" orient="horz"/>
        <p:guide pos="2798" orient="horz"/>
        <p:guide pos="1256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s-ES" sz="1400">
                <a:solidFill>
                  <a:srgbClr val="262626"/>
                </a:solidFill>
              </a:rPr>
              <a:t>Silva, Patricio y Francisco Rojas Aravena "Introducción“. En: </a:t>
            </a:r>
            <a:r>
              <a:rPr i="1" lang="es-ES" sz="1400">
                <a:solidFill>
                  <a:srgbClr val="262626"/>
                </a:solidFill>
              </a:rPr>
              <a:t>Gobernabilidad y convivencia democrática en América Latina.</a:t>
            </a:r>
            <a:r>
              <a:rPr lang="es-ES" sz="1400">
                <a:solidFill>
                  <a:srgbClr val="262626"/>
                </a:solidFill>
              </a:rPr>
              <a:t> San José, 2013. </a:t>
            </a:r>
            <a:endParaRPr/>
          </a:p>
        </p:txBody>
      </p:sp>
      <p:sp>
        <p:nvSpPr>
          <p:cNvPr id="146" name="Google Shape;146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ES" sz="1600">
                <a:solidFill>
                  <a:srgbClr val="262626"/>
                </a:solidFill>
              </a:rPr>
              <a:t>Silva, Patricio y Francisco Rojas Aravena "Introducción“. En: </a:t>
            </a:r>
            <a:r>
              <a:rPr i="1" lang="es-ES" sz="1600">
                <a:solidFill>
                  <a:srgbClr val="262626"/>
                </a:solidFill>
              </a:rPr>
              <a:t>Gobernabilidad y convivencia democrática en América Latina.</a:t>
            </a:r>
            <a:r>
              <a:rPr lang="es-ES" sz="1600">
                <a:solidFill>
                  <a:srgbClr val="262626"/>
                </a:solidFill>
              </a:rPr>
              <a:t> San José, 2013.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sz="1200"/>
              <a:t>Jurado Nacional de Elecciones. </a:t>
            </a:r>
            <a:r>
              <a:rPr i="1" lang="es-ES" sz="1200"/>
              <a:t>Cartilla educativa de formación ciudadana. </a:t>
            </a:r>
            <a:r>
              <a:rPr lang="es-ES" sz="1200"/>
              <a:t>En: https://bit.ly/3cTMyKo. </a:t>
            </a:r>
            <a:endParaRPr sz="12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Iglesias Bárez, Mercedes. “La ley de partidos políticos y el test de convencionalidad europeo”.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En: </a:t>
            </a:r>
            <a:r>
              <a:rPr i="1" lang="es-ES" sz="1600">
                <a:solidFill>
                  <a:srgbClr val="262626"/>
                </a:solidFill>
              </a:rPr>
              <a:t>Teoría y Realidad Constitucional, </a:t>
            </a:r>
            <a:r>
              <a:rPr lang="es-ES" sz="1600">
                <a:solidFill>
                  <a:srgbClr val="262626"/>
                </a:solidFill>
              </a:rPr>
              <a:t>N° 25. Madrid, 2010.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Aguiar, Asdrúbal. </a:t>
            </a:r>
            <a:r>
              <a:rPr i="1" lang="es-ES" sz="1600">
                <a:solidFill>
                  <a:srgbClr val="262626"/>
                </a:solidFill>
              </a:rPr>
              <a:t>Jurisprudencia de la Corte Interamericana de Derechos Humanos sobre la Democracia, 1987-2012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Buenos Aires, 2012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262626"/>
                </a:solidFill>
              </a:rPr>
              <a:t>Aguiar, Asdrúbal. </a:t>
            </a:r>
            <a:r>
              <a:rPr i="1" lang="es-ES" sz="1400">
                <a:solidFill>
                  <a:srgbClr val="262626"/>
                </a:solidFill>
              </a:rPr>
              <a:t>Jurisprudencia de la Corte Interamericana de Derechos Humanos sobre la Democracia, 1987-2012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262626"/>
                </a:solidFill>
              </a:rPr>
              <a:t>Buenos Aires, 2012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262626"/>
                </a:solidFill>
              </a:rPr>
              <a:t>Jurado Nacional de Elecciones. </a:t>
            </a:r>
            <a:r>
              <a:rPr i="1" lang="es-ES" sz="1400">
                <a:solidFill>
                  <a:srgbClr val="262626"/>
                </a:solidFill>
              </a:rPr>
              <a:t>Cartilla educativa de formación ciudadana.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262626"/>
                </a:solidFill>
              </a:rPr>
              <a:t>En: https://bit.ly/3cTMyKo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ES" sz="1400"/>
              <a:t>Jurado Nacional de Elecciones. </a:t>
            </a:r>
            <a:r>
              <a:rPr i="1" lang="es-ES" sz="1400"/>
              <a:t>Cartilla educativa de formación ciudadana. </a:t>
            </a:r>
            <a:r>
              <a:rPr lang="es-ES" sz="1400"/>
              <a:t>En: https://bit.ly/3cTMyKo. </a:t>
            </a:r>
            <a:endParaRPr sz="1400">
              <a:solidFill>
                <a:srgbClr val="26262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sz="1200"/>
              <a:t>Jurado Nacional de Elecciones. </a:t>
            </a:r>
            <a:r>
              <a:rPr i="1" lang="es-ES" sz="1200"/>
              <a:t>Cartilla educativa de formación ciudadana. </a:t>
            </a:r>
            <a:r>
              <a:rPr lang="es-ES" sz="1200"/>
              <a:t>En: https://bit.ly/3cTMyKo. </a:t>
            </a:r>
            <a:endParaRPr sz="1200">
              <a:solidFill>
                <a:srgbClr val="26262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262626"/>
                </a:solidFill>
              </a:rPr>
              <a:t>Rosales Valladares, Rotsay y Manuel Rojas Bolaños. </a:t>
            </a:r>
            <a:r>
              <a:rPr i="1" lang="es-ES" sz="1400">
                <a:solidFill>
                  <a:srgbClr val="262626"/>
                </a:solidFill>
              </a:rPr>
              <a:t>Poder, política y democracia. </a:t>
            </a:r>
            <a:r>
              <a:rPr lang="es-ES" sz="1400">
                <a:solidFill>
                  <a:srgbClr val="262626"/>
                </a:solidFill>
              </a:rPr>
              <a:t>San José, 2012.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</a:pPr>
            <a:r>
              <a:rPr lang="es-ES" sz="1200">
                <a:solidFill>
                  <a:srgbClr val="262626"/>
                </a:solidFill>
              </a:rPr>
              <a:t>Rosales Valladares, Rotsay y Manuel Rojas Bolaños. </a:t>
            </a:r>
            <a:r>
              <a:rPr i="1" lang="es-ES" sz="1200">
                <a:solidFill>
                  <a:srgbClr val="262626"/>
                </a:solidFill>
              </a:rPr>
              <a:t>Poder, política y democracia. </a:t>
            </a:r>
            <a:r>
              <a:rPr lang="es-ES" sz="1200">
                <a:solidFill>
                  <a:srgbClr val="262626"/>
                </a:solidFill>
              </a:rPr>
              <a:t>San José, 2012.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262626"/>
                </a:solidFill>
              </a:rPr>
              <a:t>Jurado Nacional de Elecciones. </a:t>
            </a:r>
            <a:r>
              <a:rPr i="1" lang="es-ES" sz="1400">
                <a:solidFill>
                  <a:srgbClr val="262626"/>
                </a:solidFill>
              </a:rPr>
              <a:t>Cartilla educativa de formación ciudadana.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262626"/>
                </a:solidFill>
              </a:rPr>
              <a:t>En: https://bit.ly/3cTMyKo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262626"/>
                </a:solidFill>
              </a:rPr>
              <a:t>Bobbio, Norberto. </a:t>
            </a:r>
            <a:r>
              <a:rPr i="1" lang="es-ES" sz="1400">
                <a:solidFill>
                  <a:srgbClr val="262626"/>
                </a:solidFill>
              </a:rPr>
              <a:t>El futuro de la democracia. </a:t>
            </a:r>
            <a:r>
              <a:rPr lang="es-ES" sz="1400">
                <a:solidFill>
                  <a:srgbClr val="262626"/>
                </a:solidFill>
              </a:rPr>
              <a:t>México, 1986.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El video describe los orígenes de la democracia contemporánea. </a:t>
            </a:r>
            <a:endParaRPr/>
          </a:p>
        </p:txBody>
      </p:sp>
      <p:sp>
        <p:nvSpPr>
          <p:cNvPr id="345" name="Google Shape;345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s-ES" sz="1400">
                <a:solidFill>
                  <a:srgbClr val="262626"/>
                </a:solidFill>
              </a:rPr>
              <a:t>Naciones Unidas. </a:t>
            </a:r>
            <a:r>
              <a:rPr i="1" lang="es-ES" sz="1400">
                <a:solidFill>
                  <a:srgbClr val="262626"/>
                </a:solidFill>
              </a:rPr>
              <a:t>Declaración y Programa de Acción sobre una Cultura de Paz. </a:t>
            </a:r>
            <a:r>
              <a:rPr lang="es-ES" sz="1400">
                <a:solidFill>
                  <a:srgbClr val="262626"/>
                </a:solidFill>
              </a:rPr>
              <a:t>Nueva York, 1999. </a:t>
            </a:r>
            <a:r>
              <a:rPr b="0" lang="es-ES" sz="1400">
                <a:solidFill>
                  <a:srgbClr val="262626"/>
                </a:solidFill>
              </a:rPr>
              <a:t>Resolución 53/243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s-ES" sz="1400">
                <a:solidFill>
                  <a:srgbClr val="262626"/>
                </a:solidFill>
              </a:rPr>
              <a:t>Naciones Unidas. </a:t>
            </a:r>
            <a:r>
              <a:rPr i="1" lang="es-ES" sz="1400">
                <a:solidFill>
                  <a:srgbClr val="262626"/>
                </a:solidFill>
              </a:rPr>
              <a:t>Declaración y Programa de Acción sobre una Cultura de Paz. </a:t>
            </a:r>
            <a:r>
              <a:rPr lang="es-ES" sz="1400">
                <a:solidFill>
                  <a:srgbClr val="262626"/>
                </a:solidFill>
              </a:rPr>
              <a:t>Nueva York, 1999. </a:t>
            </a:r>
            <a:r>
              <a:rPr b="0" lang="es-ES" sz="1400">
                <a:solidFill>
                  <a:srgbClr val="262626"/>
                </a:solidFill>
              </a:rPr>
              <a:t>Resolución 53/243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s-ES" sz="1400">
                <a:solidFill>
                  <a:srgbClr val="262626"/>
                </a:solidFill>
              </a:rPr>
              <a:t>Naciones Unidas. </a:t>
            </a:r>
            <a:r>
              <a:rPr i="1" lang="es-ES" sz="1400">
                <a:solidFill>
                  <a:srgbClr val="262626"/>
                </a:solidFill>
              </a:rPr>
              <a:t>Declaración y Programa de Acción sobre una Cultura de Paz. </a:t>
            </a:r>
            <a:r>
              <a:rPr lang="es-ES" sz="1400">
                <a:solidFill>
                  <a:srgbClr val="262626"/>
                </a:solidFill>
              </a:rPr>
              <a:t>Nueva York, 1999. </a:t>
            </a:r>
            <a:r>
              <a:rPr b="0" lang="es-ES" sz="1400">
                <a:solidFill>
                  <a:srgbClr val="262626"/>
                </a:solidFill>
              </a:rPr>
              <a:t>Resolución 53/243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s-ES" sz="1400">
                <a:solidFill>
                  <a:srgbClr val="262626"/>
                </a:solidFill>
              </a:rPr>
              <a:t>Naciones Unidas. </a:t>
            </a:r>
            <a:r>
              <a:rPr i="1" lang="es-ES" sz="1400">
                <a:solidFill>
                  <a:srgbClr val="262626"/>
                </a:solidFill>
              </a:rPr>
              <a:t>Declaración y Programa de Acción sobre una Cultura de Paz. </a:t>
            </a:r>
            <a:r>
              <a:rPr lang="es-ES" sz="1400">
                <a:solidFill>
                  <a:srgbClr val="262626"/>
                </a:solidFill>
              </a:rPr>
              <a:t>Nueva York, 1999. </a:t>
            </a:r>
            <a:r>
              <a:rPr b="0" lang="es-ES" sz="1400">
                <a:solidFill>
                  <a:srgbClr val="262626"/>
                </a:solidFill>
              </a:rPr>
              <a:t>Resolución 53/243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</a:pPr>
            <a:r>
              <a:rPr lang="es-ES" sz="1200">
                <a:solidFill>
                  <a:srgbClr val="262626"/>
                </a:solidFill>
              </a:rPr>
              <a:t>Naciones Unidas. </a:t>
            </a:r>
            <a:r>
              <a:rPr i="1" lang="es-ES" sz="1200">
                <a:solidFill>
                  <a:srgbClr val="262626"/>
                </a:solidFill>
              </a:rPr>
              <a:t>Declaración y Programa de Acción sobre una Cultura de Paz. </a:t>
            </a:r>
            <a:r>
              <a:rPr lang="es-ES" sz="1200">
                <a:solidFill>
                  <a:srgbClr val="262626"/>
                </a:solidFill>
              </a:rPr>
              <a:t>Nueva York, 1999. </a:t>
            </a:r>
            <a:r>
              <a:rPr b="0" lang="es-ES" sz="1200">
                <a:solidFill>
                  <a:srgbClr val="262626"/>
                </a:solidFill>
              </a:rPr>
              <a:t>Resolución 53/243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En este video apreciarás diferentes aspectos relacionados con la cultura de la paz en nuestro país.</a:t>
            </a:r>
            <a:endParaRPr/>
          </a:p>
        </p:txBody>
      </p:sp>
      <p:sp>
        <p:nvSpPr>
          <p:cNvPr id="458" name="Google Shape;458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262626"/>
                </a:solidFill>
              </a:rPr>
              <a:t>Rojas Hernández, Ireneo . “Pluralismo cultural, multiculturalismo e interculturalidad”. En: </a:t>
            </a:r>
            <a:r>
              <a:rPr i="1" lang="es-ES" sz="1400">
                <a:solidFill>
                  <a:srgbClr val="262626"/>
                </a:solidFill>
              </a:rPr>
              <a:t>Patrimonio cultural y turismo, cuadernos 13.</a:t>
            </a:r>
            <a:r>
              <a:rPr lang="es-ES" sz="1400">
                <a:solidFill>
                  <a:srgbClr val="262626"/>
                </a:solidFill>
              </a:rPr>
              <a:t> México, 2005.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s-ES" sz="1400">
                <a:solidFill>
                  <a:srgbClr val="262626"/>
                </a:solidFill>
              </a:rPr>
              <a:t>Rojas Hernández, Ireneo . “Pluralismo cultural, multiculturalismo e interculturalidad”. En: </a:t>
            </a:r>
            <a:r>
              <a:rPr i="1" lang="es-ES" sz="1400">
                <a:solidFill>
                  <a:srgbClr val="262626"/>
                </a:solidFill>
              </a:rPr>
              <a:t>Patrimonio cultural y turismo, cuadernos 13.</a:t>
            </a:r>
            <a:r>
              <a:rPr lang="es-ES" sz="1400">
                <a:solidFill>
                  <a:srgbClr val="262626"/>
                </a:solidFill>
              </a:rPr>
              <a:t> México, 2005.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s-ES" sz="1400">
                <a:solidFill>
                  <a:srgbClr val="262626"/>
                </a:solidFill>
              </a:rPr>
              <a:t>Rojas Hernández, Ireneo . “Pluralismo cultural, multiculturalismo e interculturalidad”. En: </a:t>
            </a:r>
            <a:r>
              <a:rPr i="1" lang="es-ES" sz="1400">
                <a:solidFill>
                  <a:srgbClr val="262626"/>
                </a:solidFill>
              </a:rPr>
              <a:t>Patrimonio cultural y turismo, cuadernos 13.</a:t>
            </a:r>
            <a:r>
              <a:rPr lang="es-ES" sz="1400">
                <a:solidFill>
                  <a:srgbClr val="262626"/>
                </a:solidFill>
              </a:rPr>
              <a:t> México, 2005.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En este podcast, los niños preguntan sobre pluralismo cultural en su contexto como futuros ciudadanos de su país. </a:t>
            </a:r>
            <a:endParaRPr/>
          </a:p>
        </p:txBody>
      </p:sp>
      <p:sp>
        <p:nvSpPr>
          <p:cNvPr id="517" name="Google Shape;517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262626"/>
                </a:solidFill>
              </a:rPr>
              <a:t>Hopenhayn, Martín. </a:t>
            </a:r>
            <a:r>
              <a:rPr i="1" lang="es-ES" sz="1400">
                <a:solidFill>
                  <a:srgbClr val="262626"/>
                </a:solidFill>
              </a:rPr>
              <a:t>Cohesión social: un puente entre inclusión social y sentido de pertenencia. </a:t>
            </a:r>
            <a:r>
              <a:rPr lang="es-ES" sz="1400">
                <a:solidFill>
                  <a:srgbClr val="262626"/>
                </a:solidFill>
              </a:rPr>
              <a:t>En: https://bit.ly/3xDY0lm. Consultado en junio de 2021.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s-ES" sz="1400">
                <a:solidFill>
                  <a:srgbClr val="262626"/>
                </a:solidFill>
              </a:rPr>
              <a:t>Hopenhayn, Martín. </a:t>
            </a:r>
            <a:r>
              <a:rPr i="1" lang="es-ES" sz="1400">
                <a:solidFill>
                  <a:srgbClr val="262626"/>
                </a:solidFill>
              </a:rPr>
              <a:t>Cohesión social: un puente entre inclusión social y sentido de pertenencia. </a:t>
            </a:r>
            <a:r>
              <a:rPr lang="es-ES" sz="1400">
                <a:solidFill>
                  <a:srgbClr val="262626"/>
                </a:solidFill>
              </a:rPr>
              <a:t>En: https://bit.ly/3xDY0lm. Consultado en junio de 2021.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</a:pPr>
            <a:r>
              <a:rPr lang="es-ES" sz="1200">
                <a:solidFill>
                  <a:srgbClr val="262626"/>
                </a:solidFill>
              </a:rPr>
              <a:t>Hopenhayn, Martín. </a:t>
            </a:r>
            <a:r>
              <a:rPr i="1" lang="es-ES" sz="1200">
                <a:solidFill>
                  <a:srgbClr val="262626"/>
                </a:solidFill>
              </a:rPr>
              <a:t>Cohesión social: un puente entre inclusión social y sentido de pertenencia. </a:t>
            </a:r>
            <a:r>
              <a:rPr lang="es-ES" sz="1200">
                <a:solidFill>
                  <a:srgbClr val="262626"/>
                </a:solidFill>
              </a:rPr>
              <a:t>En: https://bit.ly/3xDY0lm. Consultado en junio de 2021.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</a:pPr>
            <a:r>
              <a:rPr lang="es-ES" sz="1200">
                <a:solidFill>
                  <a:srgbClr val="262626"/>
                </a:solidFill>
              </a:rPr>
              <a:t>Hopenhayn, Martín. </a:t>
            </a:r>
            <a:r>
              <a:rPr i="1" lang="es-ES" sz="1200">
                <a:solidFill>
                  <a:srgbClr val="262626"/>
                </a:solidFill>
              </a:rPr>
              <a:t>Cohesión social: un puente entre inclusión social y sentido de pertenencia. </a:t>
            </a:r>
            <a:r>
              <a:rPr lang="es-ES" sz="1200">
                <a:solidFill>
                  <a:srgbClr val="262626"/>
                </a:solidFill>
              </a:rPr>
              <a:t>En: https://bit.ly/3xDY0lm. Consultado en junio de 2021.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El psicoanalista Mariano Querol describe cómo nuestra sociedad peruana está en proceso de cohesión constante.</a:t>
            </a:r>
            <a:endParaRPr/>
          </a:p>
        </p:txBody>
      </p:sp>
      <p:sp>
        <p:nvSpPr>
          <p:cNvPr id="593" name="Google Shape;593;p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262626"/>
                </a:solidFill>
              </a:rPr>
              <a:t>Arroyo González, Jorge “Convivencia democrática”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262626"/>
                </a:solidFill>
              </a:rPr>
              <a:t>En: </a:t>
            </a:r>
            <a:r>
              <a:rPr i="1" lang="es-ES" sz="1400">
                <a:solidFill>
                  <a:srgbClr val="262626"/>
                </a:solidFill>
              </a:rPr>
              <a:t>Discusión ciudadana</a:t>
            </a:r>
            <a:r>
              <a:rPr lang="es-ES" sz="1400">
                <a:solidFill>
                  <a:srgbClr val="262626"/>
                </a:solidFill>
              </a:rPr>
              <a:t> (https://bit.ly/3gGihzM)  Revisión: junio de 2021.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ES" sz="1600">
                <a:solidFill>
                  <a:srgbClr val="262626"/>
                </a:solidFill>
              </a:rPr>
              <a:t>Silva, Patricio y Francisco Rojas Aravena "Introducción“. En: </a:t>
            </a:r>
            <a:r>
              <a:rPr i="1" lang="es-ES" sz="1600">
                <a:solidFill>
                  <a:srgbClr val="262626"/>
                </a:solidFill>
              </a:rPr>
              <a:t>Gobernabilidad y convivencia democrática en América Latina.</a:t>
            </a:r>
            <a:r>
              <a:rPr lang="es-ES" sz="1600">
                <a:solidFill>
                  <a:srgbClr val="262626"/>
                </a:solidFill>
              </a:rPr>
              <a:t> San José, 2013.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s-ES" sz="1400">
                <a:solidFill>
                  <a:srgbClr val="262626"/>
                </a:solidFill>
              </a:rPr>
              <a:t>Silva, Patricio y Francisco Rojas Aravena "Introducción“. En: </a:t>
            </a:r>
            <a:r>
              <a:rPr i="1" lang="es-ES" sz="1400">
                <a:solidFill>
                  <a:srgbClr val="262626"/>
                </a:solidFill>
              </a:rPr>
              <a:t>Gobernabilidad y convivencia democrática en América Latina.</a:t>
            </a:r>
            <a:r>
              <a:rPr lang="es-ES" sz="1400">
                <a:solidFill>
                  <a:srgbClr val="262626"/>
                </a:solidFill>
              </a:rPr>
              <a:t> San José, 2013. </a:t>
            </a:r>
            <a:endParaRPr/>
          </a:p>
        </p:txBody>
      </p:sp>
      <p:sp>
        <p:nvSpPr>
          <p:cNvPr id="116" name="Google Shape;116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s-ES" sz="1400">
                <a:solidFill>
                  <a:srgbClr val="262626"/>
                </a:solidFill>
              </a:rPr>
              <a:t>Silva, Patricio y Francisco Rojas Aravena "Introducción“. En: </a:t>
            </a:r>
            <a:r>
              <a:rPr i="1" lang="es-ES" sz="1400">
                <a:solidFill>
                  <a:srgbClr val="262626"/>
                </a:solidFill>
              </a:rPr>
              <a:t>Gobernabilidad y convivencia democrática en América Latina.</a:t>
            </a:r>
            <a:r>
              <a:rPr lang="es-ES" sz="1400">
                <a:solidFill>
                  <a:srgbClr val="262626"/>
                </a:solidFill>
              </a:rPr>
              <a:t> San José, 2013. </a:t>
            </a:r>
            <a:endParaRPr/>
          </a:p>
        </p:txBody>
      </p:sp>
      <p:sp>
        <p:nvSpPr>
          <p:cNvPr id="128" name="Google Shape;128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>
  <p:cSld name="Título y objeto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3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pic>
        <p:nvPicPr>
          <p:cNvPr id="16" name="Google Shape;16;p53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3"/>
          <p:cNvSpPr txBox="1"/>
          <p:nvPr/>
        </p:nvSpPr>
        <p:spPr>
          <a:xfrm>
            <a:off x="876300" y="5343295"/>
            <a:ext cx="15888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ÉTICA PROFESIONAL</a:t>
            </a: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•  SESIÓN 11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1 Imagen A">
  <p:cSld name="Subtema - 1 Imagen A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5"/>
          <p:cNvSpPr txBox="1"/>
          <p:nvPr>
            <p:ph type="title"/>
          </p:nvPr>
        </p:nvSpPr>
        <p:spPr>
          <a:xfrm>
            <a:off x="457200" y="228865"/>
            <a:ext cx="8219256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55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5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5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55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ítulo y objetos">
  <p:cSld name="2_Título y objeto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>
  <p:cSld name="Diapositiva de título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7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pic>
        <p:nvPicPr>
          <p:cNvPr id="28" name="Google Shape;28;p57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7"/>
          <p:cNvSpPr txBox="1"/>
          <p:nvPr/>
        </p:nvSpPr>
        <p:spPr>
          <a:xfrm>
            <a:off x="876300" y="5343295"/>
            <a:ext cx="15888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ÉTICA PROFESIONAL</a:t>
            </a: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•  SESIÓN 11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ítulo y objetos">
  <p:cSld name="3_Título y objeto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sp>
        <p:nvSpPr>
          <p:cNvPr id="11" name="Google Shape;11;p51"/>
          <p:cNvSpPr txBox="1"/>
          <p:nvPr/>
        </p:nvSpPr>
        <p:spPr>
          <a:xfrm>
            <a:off x="876300" y="5343295"/>
            <a:ext cx="15888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ÉTICA PROFESIONAL  •  SESIÓN 11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51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3" Type="http://schemas.openxmlformats.org/officeDocument/2006/relationships/image" Target="../media/image1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57.pn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Relationship Id="rId4" Type="http://schemas.openxmlformats.org/officeDocument/2006/relationships/hyperlink" Target="https://www.youtube.com/watch?v=svfGn8faQZI" TargetMode="External"/><Relationship Id="rId5" Type="http://schemas.openxmlformats.org/officeDocument/2006/relationships/image" Target="../media/image28.jpg"/><Relationship Id="rId6" Type="http://schemas.openxmlformats.org/officeDocument/2006/relationships/image" Target="../media/image23.png"/><Relationship Id="rId7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jp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hyperlink" Target="https://www.youtube.com/watch?v=AFG8oBjvA4M" TargetMode="External"/><Relationship Id="rId7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jpg"/><Relationship Id="rId4" Type="http://schemas.openxmlformats.org/officeDocument/2006/relationships/hyperlink" Target="https://www.youtube.com/watch?v=2RogtlhvpNE" TargetMode="External"/><Relationship Id="rId5" Type="http://schemas.openxmlformats.org/officeDocument/2006/relationships/image" Target="../media/image51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jpg"/><Relationship Id="rId4" Type="http://schemas.openxmlformats.org/officeDocument/2006/relationships/hyperlink" Target="https://www.youtube.com/watch?v=UMLoWDmFav4" TargetMode="External"/><Relationship Id="rId5" Type="http://schemas.openxmlformats.org/officeDocument/2006/relationships/image" Target="../media/image48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Relationship Id="rId4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Relationship Id="rId4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"/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3743325" y="-16622"/>
            <a:ext cx="5400675" cy="5731622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1"/>
          <p:cNvPicPr preferRelativeResize="0"/>
          <p:nvPr/>
        </p:nvPicPr>
        <p:blipFill rotWithShape="1">
          <a:blip r:embed="rId3">
            <a:alphaModFix/>
          </a:blip>
          <a:srcRect b="0" l="23855" r="25890" t="0"/>
          <a:stretch/>
        </p:blipFill>
        <p:spPr>
          <a:xfrm>
            <a:off x="4712080" y="636041"/>
            <a:ext cx="3728935" cy="494661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"/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rgbClr val="6C6D6C"/>
                </a:solidFill>
                <a:latin typeface="Calibri"/>
                <a:ea typeface="Calibri"/>
                <a:cs typeface="Calibri"/>
                <a:sym typeface="Calibri"/>
              </a:rPr>
              <a:t>ÉTICA PROFESIONAL</a:t>
            </a:r>
            <a:endParaRPr/>
          </a:p>
        </p:txBody>
      </p:sp>
      <p:pic>
        <p:nvPicPr>
          <p:cNvPr id="40" name="Google Shape;40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7057119" y="1187106"/>
            <a:ext cx="330754" cy="21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4126072" y="4156525"/>
            <a:ext cx="317533" cy="19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4751388" y="2625346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4042066" y="2177570"/>
            <a:ext cx="272736" cy="17364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"/>
          <p:cNvSpPr/>
          <p:nvPr/>
        </p:nvSpPr>
        <p:spPr>
          <a:xfrm>
            <a:off x="503239" y="2177570"/>
            <a:ext cx="290441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CONDICIONES PARA </a:t>
            </a:r>
            <a:r>
              <a:rPr b="1" lang="es-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CONSTRUCCIÓN DE LA CIUDADANÍA</a:t>
            </a:r>
            <a:endParaRPr/>
          </a:p>
        </p:txBody>
      </p:sp>
      <p:sp>
        <p:nvSpPr>
          <p:cNvPr id="45" name="Google Shape;45;p1"/>
          <p:cNvSpPr/>
          <p:nvPr/>
        </p:nvSpPr>
        <p:spPr>
          <a:xfrm>
            <a:off x="509254" y="3253436"/>
            <a:ext cx="3025294" cy="1307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0975" lvl="0" marL="18097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5CE02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Convivencia democrática</a:t>
            </a:r>
            <a:endParaRPr/>
          </a:p>
          <a:p>
            <a:pPr indent="-180975" lvl="0" marL="18097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5CE02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Sociedad democrática</a:t>
            </a:r>
            <a:endParaRPr/>
          </a:p>
          <a:p>
            <a:pPr indent="-180975" lvl="0" marL="18097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5CE02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democrático</a:t>
            </a:r>
            <a:endParaRPr/>
          </a:p>
          <a:p>
            <a:pPr indent="-180975" lvl="0" marL="18097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5CE02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Cultura de paz</a:t>
            </a:r>
            <a:endParaRPr/>
          </a:p>
          <a:p>
            <a:pPr indent="-180975" lvl="0" marL="18097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5CE02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Pluralismo cultural</a:t>
            </a:r>
            <a:endParaRPr/>
          </a:p>
          <a:p>
            <a:pPr indent="-180975" lvl="0" marL="18097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5CE02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Cohesión social</a:t>
            </a:r>
            <a:endParaRPr/>
          </a:p>
        </p:txBody>
      </p:sp>
      <p:sp>
        <p:nvSpPr>
          <p:cNvPr id="46" name="Google Shape;46;p1"/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F7CE38"/>
                </a:solidFill>
                <a:latin typeface="Calibri"/>
                <a:ea typeface="Calibri"/>
                <a:cs typeface="Calibri"/>
                <a:sym typeface="Calibri"/>
              </a:rPr>
              <a:t>SESIÓN 11</a:t>
            </a:r>
            <a:endParaRPr/>
          </a:p>
        </p:txBody>
      </p:sp>
      <p:pic>
        <p:nvPicPr>
          <p:cNvPr id="47" name="Google Shape;47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8156145" y="3879145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8477822" y="4258564"/>
            <a:ext cx="286860" cy="1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"/>
          <p:cNvPicPr preferRelativeResize="0"/>
          <p:nvPr/>
        </p:nvPicPr>
        <p:blipFill rotWithShape="1">
          <a:blip r:embed="rId7">
            <a:alphaModFix amt="35000"/>
          </a:blip>
          <a:srcRect b="0" l="0" r="0" t="0"/>
          <a:stretch/>
        </p:blipFill>
        <p:spPr>
          <a:xfrm>
            <a:off x="5637719" y="1912065"/>
            <a:ext cx="248554" cy="17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8194191" y="2405699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5915739" y="1255034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4381205" y="1297945"/>
            <a:ext cx="771854" cy="77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"/>
          <p:cNvPicPr preferRelativeResize="0"/>
          <p:nvPr/>
        </p:nvPicPr>
        <p:blipFill rotWithShape="1">
          <a:blip r:embed="rId9">
            <a:alphaModFix amt="30000"/>
          </a:blip>
          <a:srcRect b="0" l="0" r="0" t="0"/>
          <a:stretch/>
        </p:blipFill>
        <p:spPr>
          <a:xfrm>
            <a:off x="4115191" y="3192712"/>
            <a:ext cx="750718" cy="509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10">
            <a:alphaModFix amt="30000"/>
          </a:blip>
          <a:srcRect b="0" l="0" r="0" t="0"/>
          <a:stretch/>
        </p:blipFill>
        <p:spPr>
          <a:xfrm>
            <a:off x="8088068" y="2988649"/>
            <a:ext cx="688616" cy="57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11">
            <a:alphaModFix amt="30000"/>
          </a:blip>
          <a:srcRect b="0" l="0" r="0" t="0"/>
          <a:stretch/>
        </p:blipFill>
        <p:spPr>
          <a:xfrm>
            <a:off x="7708535" y="1467667"/>
            <a:ext cx="733236" cy="580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 rotWithShape="1">
          <a:blip r:embed="rId12">
            <a:alphaModFix amt="30000"/>
          </a:blip>
          <a:srcRect b="0" l="0" r="0" t="0"/>
          <a:stretch/>
        </p:blipFill>
        <p:spPr>
          <a:xfrm>
            <a:off x="6245763" y="1131225"/>
            <a:ext cx="408478" cy="552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7048238" y="1994623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7464" y="1880236"/>
            <a:ext cx="166865" cy="170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0"/>
          <p:cNvPicPr preferRelativeResize="0"/>
          <p:nvPr/>
        </p:nvPicPr>
        <p:blipFill rotWithShape="1">
          <a:blip r:embed="rId3">
            <a:alphaModFix/>
          </a:blip>
          <a:srcRect b="3180" l="11634" r="13148" t="4510"/>
          <a:stretch/>
        </p:blipFill>
        <p:spPr>
          <a:xfrm>
            <a:off x="5121697" y="1047295"/>
            <a:ext cx="3553991" cy="401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0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CONVIVENCIA DEMOCRÁTICA</a:t>
            </a:r>
            <a:endParaRPr/>
          </a:p>
        </p:txBody>
      </p:sp>
      <p:sp>
        <p:nvSpPr>
          <p:cNvPr id="150" name="Google Shape;150;p10"/>
          <p:cNvSpPr/>
          <p:nvPr/>
        </p:nvSpPr>
        <p:spPr>
          <a:xfrm>
            <a:off x="1322918" y="1127514"/>
            <a:ext cx="367984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normas y las reglas acordadas entre gobernantes y gobernados y  entre los grupos de población deben apuntar al reconocimiento de los derechos ciudadanos.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0"/>
          <p:cNvSpPr/>
          <p:nvPr/>
        </p:nvSpPr>
        <p:spPr>
          <a:xfrm>
            <a:off x="548441" y="1073046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" name="Google Shape;152;p10"/>
          <p:cNvCxnSpPr>
            <a:stCxn id="153" idx="4"/>
            <a:endCxn id="154" idx="0"/>
          </p:cNvCxnSpPr>
          <p:nvPr/>
        </p:nvCxnSpPr>
        <p:spPr>
          <a:xfrm>
            <a:off x="1104466" y="1317343"/>
            <a:ext cx="0" cy="2323200"/>
          </a:xfrm>
          <a:prstGeom prst="straightConnector1">
            <a:avLst/>
          </a:prstGeom>
          <a:noFill/>
          <a:ln cap="flat" cmpd="sng" w="12700">
            <a:solidFill>
              <a:srgbClr val="01B1C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5" name="Google Shape;155;p10"/>
          <p:cNvGrpSpPr/>
          <p:nvPr/>
        </p:nvGrpSpPr>
        <p:grpSpPr>
          <a:xfrm>
            <a:off x="1034070" y="1177085"/>
            <a:ext cx="140792" cy="140258"/>
            <a:chOff x="3427964" y="2244682"/>
            <a:chExt cx="225891" cy="225034"/>
          </a:xfrm>
        </p:grpSpPr>
        <p:sp>
          <p:nvSpPr>
            <p:cNvPr id="153" name="Google Shape;153;p1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10"/>
          <p:cNvSpPr/>
          <p:nvPr/>
        </p:nvSpPr>
        <p:spPr>
          <a:xfrm>
            <a:off x="1322918" y="2331961"/>
            <a:ext cx="3835048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reconocimiento de unos y otros como interlocutores válidos permite la legitimidad democrática: cada ciudadano es igual a otro en sus derechos y deberes.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0"/>
          <p:cNvSpPr/>
          <p:nvPr/>
        </p:nvSpPr>
        <p:spPr>
          <a:xfrm>
            <a:off x="548441" y="2277493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10"/>
          <p:cNvGrpSpPr/>
          <p:nvPr/>
        </p:nvGrpSpPr>
        <p:grpSpPr>
          <a:xfrm>
            <a:off x="1034070" y="2381532"/>
            <a:ext cx="140792" cy="140258"/>
            <a:chOff x="3427964" y="2244682"/>
            <a:chExt cx="225891" cy="225034"/>
          </a:xfrm>
        </p:grpSpPr>
        <p:sp>
          <p:nvSpPr>
            <p:cNvPr id="160" name="Google Shape;160;p1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10"/>
          <p:cNvSpPr/>
          <p:nvPr/>
        </p:nvSpPr>
        <p:spPr>
          <a:xfrm>
            <a:off x="1322918" y="3590876"/>
            <a:ext cx="379878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reglas para la resolución de los conflictos deben ser válidas para todos los habitantes de la comunidad (distrito, municipio, departamento, provincia o país).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0"/>
          <p:cNvSpPr/>
          <p:nvPr/>
        </p:nvSpPr>
        <p:spPr>
          <a:xfrm>
            <a:off x="548441" y="3536408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10"/>
          <p:cNvGrpSpPr/>
          <p:nvPr/>
        </p:nvGrpSpPr>
        <p:grpSpPr>
          <a:xfrm>
            <a:off x="1034070" y="3640447"/>
            <a:ext cx="140792" cy="140258"/>
            <a:chOff x="3427964" y="2244682"/>
            <a:chExt cx="225891" cy="225034"/>
          </a:xfrm>
        </p:grpSpPr>
        <p:sp>
          <p:nvSpPr>
            <p:cNvPr id="154" name="Google Shape;154;p1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CONVIVENCIA DEMOCRÁTICA</a:t>
            </a:r>
            <a:endParaRPr/>
          </a:p>
        </p:txBody>
      </p:sp>
      <p:sp>
        <p:nvSpPr>
          <p:cNvPr id="172" name="Google Shape;172;p11"/>
          <p:cNvSpPr/>
          <p:nvPr/>
        </p:nvSpPr>
        <p:spPr>
          <a:xfrm>
            <a:off x="517940" y="1645659"/>
            <a:ext cx="8157748" cy="3588329"/>
          </a:xfrm>
          <a:prstGeom prst="roundRect">
            <a:avLst>
              <a:gd fmla="val 5987" name="adj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1778667" y="2331574"/>
            <a:ext cx="6124293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RECUERDA…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“La condición de ciudadanos con legítimos derechos es lo que posibilita que el Estado de Derecho y la ley sean potencialmente iguales para todos”.</a:t>
            </a:r>
            <a:endParaRPr/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740" y="666860"/>
            <a:ext cx="998927" cy="1686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CONVIVENCIA DEMOCRÁTICA</a:t>
            </a:r>
            <a:endParaRPr/>
          </a:p>
        </p:txBody>
      </p:sp>
      <p:sp>
        <p:nvSpPr>
          <p:cNvPr id="181" name="Google Shape;181;p12"/>
          <p:cNvSpPr/>
          <p:nvPr/>
        </p:nvSpPr>
        <p:spPr>
          <a:xfrm>
            <a:off x="3423683" y="912813"/>
            <a:ext cx="2296633" cy="992342"/>
          </a:xfrm>
          <a:prstGeom prst="roundRect">
            <a:avLst>
              <a:gd fmla="val 16667" name="adj"/>
            </a:avLst>
          </a:prstGeom>
          <a:solidFill>
            <a:srgbClr val="92C3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Todo orden social es construido por las personas, por ello es posible su transformación</a:t>
            </a:r>
            <a:endParaRPr/>
          </a:p>
        </p:txBody>
      </p:sp>
      <p:sp>
        <p:nvSpPr>
          <p:cNvPr id="182" name="Google Shape;182;p12"/>
          <p:cNvSpPr/>
          <p:nvPr/>
        </p:nvSpPr>
        <p:spPr>
          <a:xfrm>
            <a:off x="6379055" y="2224264"/>
            <a:ext cx="2296633" cy="1073300"/>
          </a:xfrm>
          <a:prstGeom prst="roundRect">
            <a:avLst>
              <a:gd fmla="val 16667" name="adj"/>
            </a:avLst>
          </a:prstGeom>
          <a:solidFill>
            <a:srgbClr val="714F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existe modelo ideal de democracia que podamos copiar, a cada sociedad de corresponde crear su propio orden democrático</a:t>
            </a:r>
            <a:endParaRPr/>
          </a:p>
        </p:txBody>
      </p:sp>
      <p:sp>
        <p:nvSpPr>
          <p:cNvPr id="183" name="Google Shape;183;p12"/>
          <p:cNvSpPr/>
          <p:nvPr/>
        </p:nvSpPr>
        <p:spPr>
          <a:xfrm>
            <a:off x="4751388" y="3793975"/>
            <a:ext cx="2296633" cy="1073300"/>
          </a:xfrm>
          <a:prstGeom prst="roundRect">
            <a:avLst>
              <a:gd fmla="val 16667" name="adj"/>
            </a:avLst>
          </a:prstGeom>
          <a:solidFill>
            <a:srgbClr val="00B2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Todo orden democrático debe hacer vigente los DDHH, cuidarlos y protegerlos</a:t>
            </a:r>
            <a:endParaRPr/>
          </a:p>
        </p:txBody>
      </p:sp>
      <p:sp>
        <p:nvSpPr>
          <p:cNvPr id="184" name="Google Shape;184;p12"/>
          <p:cNvSpPr/>
          <p:nvPr/>
        </p:nvSpPr>
        <p:spPr>
          <a:xfrm>
            <a:off x="2095980" y="3793975"/>
            <a:ext cx="2296633" cy="1073300"/>
          </a:xfrm>
          <a:prstGeom prst="roundRect">
            <a:avLst>
              <a:gd fmla="val 16667" name="adj"/>
            </a:avLst>
          </a:prstGeom>
          <a:solidFill>
            <a:srgbClr val="FF78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conflicto, la diversidad y la diferencia son constitutivos de la convivencia democrática</a:t>
            </a:r>
            <a:endParaRPr/>
          </a:p>
        </p:txBody>
      </p:sp>
      <p:sp>
        <p:nvSpPr>
          <p:cNvPr id="185" name="Google Shape;185;p12"/>
          <p:cNvSpPr/>
          <p:nvPr/>
        </p:nvSpPr>
        <p:spPr>
          <a:xfrm>
            <a:off x="503238" y="2224264"/>
            <a:ext cx="2296633" cy="1073300"/>
          </a:xfrm>
          <a:prstGeom prst="roundRect">
            <a:avLst>
              <a:gd fmla="val 16667" name="adj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la democracia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 público se construye la sociedad civil</a:t>
            </a:r>
            <a:endParaRPr/>
          </a:p>
        </p:txBody>
      </p:sp>
      <p:cxnSp>
        <p:nvCxnSpPr>
          <p:cNvPr id="186" name="Google Shape;186;p12"/>
          <p:cNvCxnSpPr>
            <a:stCxn id="181" idx="3"/>
            <a:endCxn id="182" idx="0"/>
          </p:cNvCxnSpPr>
          <p:nvPr/>
        </p:nvCxnSpPr>
        <p:spPr>
          <a:xfrm>
            <a:off x="5720316" y="1408984"/>
            <a:ext cx="1807200" cy="815400"/>
          </a:xfrm>
          <a:prstGeom prst="bentConnector2">
            <a:avLst/>
          </a:prstGeom>
          <a:noFill/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7" name="Google Shape;187;p12"/>
          <p:cNvCxnSpPr>
            <a:stCxn id="182" idx="2"/>
            <a:endCxn id="183" idx="3"/>
          </p:cNvCxnSpPr>
          <p:nvPr/>
        </p:nvCxnSpPr>
        <p:spPr>
          <a:xfrm rot="5400000">
            <a:off x="6771072" y="3574464"/>
            <a:ext cx="1033200" cy="479400"/>
          </a:xfrm>
          <a:prstGeom prst="bentConnector2">
            <a:avLst/>
          </a:prstGeom>
          <a:noFill/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8" name="Google Shape;188;p12"/>
          <p:cNvCxnSpPr>
            <a:stCxn id="184" idx="1"/>
            <a:endCxn id="185" idx="2"/>
          </p:cNvCxnSpPr>
          <p:nvPr/>
        </p:nvCxnSpPr>
        <p:spPr>
          <a:xfrm rot="10800000">
            <a:off x="1651680" y="3297425"/>
            <a:ext cx="444300" cy="1033200"/>
          </a:xfrm>
          <a:prstGeom prst="bentConnector2">
            <a:avLst/>
          </a:prstGeom>
          <a:noFill/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9" name="Google Shape;189;p12"/>
          <p:cNvCxnSpPr>
            <a:stCxn id="185" idx="0"/>
            <a:endCxn id="181" idx="1"/>
          </p:cNvCxnSpPr>
          <p:nvPr/>
        </p:nvCxnSpPr>
        <p:spPr>
          <a:xfrm rot="-5400000">
            <a:off x="2129905" y="930514"/>
            <a:ext cx="815400" cy="1772100"/>
          </a:xfrm>
          <a:prstGeom prst="bentConnector2">
            <a:avLst/>
          </a:prstGeom>
          <a:noFill/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90" name="Google Shape;190;p12"/>
          <p:cNvPicPr preferRelativeResize="0"/>
          <p:nvPr/>
        </p:nvPicPr>
        <p:blipFill rotWithShape="1">
          <a:blip r:embed="rId3">
            <a:alphaModFix/>
          </a:blip>
          <a:srcRect b="3587" l="0" r="3261" t="-1"/>
          <a:stretch/>
        </p:blipFill>
        <p:spPr>
          <a:xfrm>
            <a:off x="3364372" y="2085650"/>
            <a:ext cx="2415255" cy="159875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1008062" y="3169972"/>
            <a:ext cx="6385796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SOCIEDAD </a:t>
            </a:r>
            <a:b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DEMOCRÁTICA</a:t>
            </a:r>
            <a:endParaRPr/>
          </a:p>
        </p:txBody>
      </p:sp>
      <p:pic>
        <p:nvPicPr>
          <p:cNvPr id="198" name="Google Shape;19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 txBox="1"/>
          <p:nvPr/>
        </p:nvSpPr>
        <p:spPr>
          <a:xfrm>
            <a:off x="507999" y="917576"/>
            <a:ext cx="3884613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CONCEPTO   </a:t>
            </a:r>
            <a:endParaRPr/>
          </a:p>
          <a:p>
            <a:pPr indent="-168275" lvl="0" marL="179388" marR="0" rtl="0" algn="l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sociedad democrática es aquella donde prima el pluralismo, la tolerancia y el espíritu de apertura. </a:t>
            </a:r>
            <a:endParaRPr/>
          </a:p>
          <a:p>
            <a:pPr indent="-66675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Esto permite que se asiente sobre los pilares “del Derecho, la libertad de expresión y la libertad del debate político”. </a:t>
            </a:r>
            <a:endParaRPr/>
          </a:p>
        </p:txBody>
      </p:sp>
      <p:sp>
        <p:nvSpPr>
          <p:cNvPr id="205" name="Google Shape;205;p14"/>
          <p:cNvSpPr txBox="1"/>
          <p:nvPr/>
        </p:nvSpPr>
        <p:spPr>
          <a:xfrm flipH="1">
            <a:off x="4758645" y="5081686"/>
            <a:ext cx="391704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sociedad democrática es plural, tolerante y abierta. (Crédito: </a:t>
            </a:r>
            <a:r>
              <a:rPr b="0" i="0"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Ojo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pic>
        <p:nvPicPr>
          <p:cNvPr descr="Un grupo de personas haciendo gestos con la cara pintada&#10;&#10;Descripción generada automáticamente con confianza baja" id="206" name="Google Shape;20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917575"/>
            <a:ext cx="3924300" cy="3956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4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SOCIEDAD DEMOCRÁTICA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/>
          <p:nvPr/>
        </p:nvSpPr>
        <p:spPr>
          <a:xfrm>
            <a:off x="517940" y="1645659"/>
            <a:ext cx="8157748" cy="3588329"/>
          </a:xfrm>
          <a:prstGeom prst="roundRect">
            <a:avLst>
              <a:gd fmla="val 5987" name="adj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5"/>
          <p:cNvSpPr txBox="1"/>
          <p:nvPr/>
        </p:nvSpPr>
        <p:spPr>
          <a:xfrm>
            <a:off x="1778667" y="2331574"/>
            <a:ext cx="6124293" cy="2416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“En una sociedad democrática </a:t>
            </a: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 derechos y libertades inherentes a la persona, sus garantías y el Estado de Derecho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constituyen una tríada donde cada uno de estos componentes se define, completa y adquiere sentido en función de los otros”.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Corte Interamericana de Derechos Humanos</a:t>
            </a:r>
            <a:r>
              <a:rPr b="1" lang="es-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740" y="666860"/>
            <a:ext cx="998927" cy="168618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5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SOCIEDAD DEMOCRÁTICA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"/>
          <p:cNvSpPr txBox="1"/>
          <p:nvPr/>
        </p:nvSpPr>
        <p:spPr>
          <a:xfrm>
            <a:off x="507319" y="918547"/>
            <a:ext cx="3889375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6688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714FA0"/>
              </a:buClr>
              <a:buSzPts val="1600"/>
              <a:buFont typeface="Arial"/>
              <a:buChar char="•"/>
            </a:pPr>
            <a:r>
              <a:rPr b="1" lang="es-ES" sz="16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LEGALIDAD Y LEGITIMIDAD    </a:t>
            </a:r>
            <a:br>
              <a:rPr b="1" lang="es-ES" sz="16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principio de legalidad está vinculado al de legitimidad, que se relaciona con el ejercicio efectivo de la democracia representativa.</a:t>
            </a:r>
            <a:endParaRPr/>
          </a:p>
          <a:p>
            <a:pPr indent="-65087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6688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714FA0"/>
              </a:buClr>
              <a:buSzPts val="1600"/>
              <a:buFont typeface="Arial"/>
              <a:buChar char="•"/>
            </a:pPr>
            <a:r>
              <a:rPr b="1" lang="es-ES" sz="16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VALORES DEMOCRÁTICOS </a:t>
            </a:r>
            <a:br>
              <a:rPr b="1" lang="es-ES" sz="16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Una sociedad democrática requiere que sus ciudadanos practiquen valores democráticos.</a:t>
            </a:r>
            <a:endParaRPr/>
          </a:p>
        </p:txBody>
      </p:sp>
      <p:pic>
        <p:nvPicPr>
          <p:cNvPr descr="Mesa de madera&#10;&#10;Descripción generada automáticamente con confianza baja" id="223" name="Google Shape;22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8645" y="481013"/>
            <a:ext cx="3917044" cy="439261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6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SOCIEDAD DEMOCRÁTICA</a:t>
            </a:r>
            <a:endParaRPr/>
          </a:p>
        </p:txBody>
      </p:sp>
      <p:sp>
        <p:nvSpPr>
          <p:cNvPr id="225" name="Google Shape;225;p16"/>
          <p:cNvSpPr txBox="1"/>
          <p:nvPr/>
        </p:nvSpPr>
        <p:spPr>
          <a:xfrm flipH="1">
            <a:off x="4758645" y="4926211"/>
            <a:ext cx="391704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legalidad necesita de la legitimidad en una sociedad democrática.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dailynews.co.tz)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/>
          <p:nvPr/>
        </p:nvSpPr>
        <p:spPr>
          <a:xfrm>
            <a:off x="2087563" y="1918438"/>
            <a:ext cx="5440362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00B2C3"/>
                </a:solidFill>
                <a:latin typeface="Calibri"/>
                <a:ea typeface="Calibri"/>
                <a:cs typeface="Calibri"/>
                <a:sym typeface="Calibri"/>
              </a:rPr>
              <a:t>Los valores democráticos</a:t>
            </a: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orientan el comportamiento humano y el sistema de reglas sociales, llevando a la sociedad a lograr una convivencia democrática exitosa.</a:t>
            </a:r>
            <a:endParaRPr/>
          </a:p>
        </p:txBody>
      </p:sp>
      <p:pic>
        <p:nvPicPr>
          <p:cNvPr id="232" name="Google Shape;23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787" y="1826881"/>
            <a:ext cx="411788" cy="3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5749166" y="2929958"/>
            <a:ext cx="411788" cy="3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7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SOCIEDAD DEMOCRÁTICA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/>
          <p:nvPr/>
        </p:nvSpPr>
        <p:spPr>
          <a:xfrm>
            <a:off x="509375" y="917990"/>
            <a:ext cx="28198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VALORES DEMOCRÁTICOS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8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SOCIEDAD DEMOCRÁTICA</a:t>
            </a:r>
            <a:endParaRPr/>
          </a:p>
        </p:txBody>
      </p:sp>
      <p:sp>
        <p:nvSpPr>
          <p:cNvPr id="242" name="Google Shape;242;p18"/>
          <p:cNvSpPr/>
          <p:nvPr/>
        </p:nvSpPr>
        <p:spPr>
          <a:xfrm>
            <a:off x="1322918" y="1501457"/>
            <a:ext cx="367984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Libertad:</a:t>
            </a:r>
            <a:r>
              <a:rPr lang="es-ES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capacidad de pensar y decidir, eligiendo la mejor de varias alternativas.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8"/>
          <p:cNvSpPr/>
          <p:nvPr/>
        </p:nvSpPr>
        <p:spPr>
          <a:xfrm>
            <a:off x="548441" y="1446989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sz="2400">
              <a:solidFill>
                <a:srgbClr val="EE46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4" name="Google Shape;244;p18"/>
          <p:cNvCxnSpPr>
            <a:endCxn id="245" idx="0"/>
          </p:cNvCxnSpPr>
          <p:nvPr/>
        </p:nvCxnSpPr>
        <p:spPr>
          <a:xfrm>
            <a:off x="1104466" y="1691278"/>
            <a:ext cx="0" cy="1623900"/>
          </a:xfrm>
          <a:prstGeom prst="straightConnector1">
            <a:avLst/>
          </a:prstGeom>
          <a:noFill/>
          <a:ln cap="flat" cmpd="sng" w="12700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46" name="Google Shape;246;p18"/>
          <p:cNvGrpSpPr/>
          <p:nvPr/>
        </p:nvGrpSpPr>
        <p:grpSpPr>
          <a:xfrm>
            <a:off x="1034070" y="1551028"/>
            <a:ext cx="140792" cy="140258"/>
            <a:chOff x="3427964" y="2244682"/>
            <a:chExt cx="225891" cy="225034"/>
          </a:xfrm>
        </p:grpSpPr>
        <p:sp>
          <p:nvSpPr>
            <p:cNvPr id="247" name="Google Shape;247;p1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EE46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" name="Google Shape;249;p18"/>
          <p:cNvSpPr/>
          <p:nvPr/>
        </p:nvSpPr>
        <p:spPr>
          <a:xfrm>
            <a:off x="1322918" y="2252539"/>
            <a:ext cx="324908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Tolerancia:</a:t>
            </a:r>
            <a:r>
              <a:rPr lang="es-ES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capacidad y disposición de escuchar y aceptar a los demás respetando sus diferencias.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8"/>
          <p:cNvSpPr/>
          <p:nvPr/>
        </p:nvSpPr>
        <p:spPr>
          <a:xfrm>
            <a:off x="548441" y="2198071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2400">
              <a:solidFill>
                <a:srgbClr val="EE46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1" name="Google Shape;251;p18"/>
          <p:cNvGrpSpPr/>
          <p:nvPr/>
        </p:nvGrpSpPr>
        <p:grpSpPr>
          <a:xfrm>
            <a:off x="1034070" y="2302110"/>
            <a:ext cx="140792" cy="140258"/>
            <a:chOff x="3427964" y="2244682"/>
            <a:chExt cx="225891" cy="225034"/>
          </a:xfrm>
        </p:grpSpPr>
        <p:sp>
          <p:nvSpPr>
            <p:cNvPr id="252" name="Google Shape;252;p1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EE46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18"/>
          <p:cNvSpPr/>
          <p:nvPr/>
        </p:nvSpPr>
        <p:spPr>
          <a:xfrm>
            <a:off x="1322918" y="3265607"/>
            <a:ext cx="324908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Igualdad: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todos tenemos los mismos derechos sin importar raza, sexo, religión, etc.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8"/>
          <p:cNvSpPr/>
          <p:nvPr/>
        </p:nvSpPr>
        <p:spPr>
          <a:xfrm>
            <a:off x="548441" y="3211139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sz="2400">
              <a:solidFill>
                <a:srgbClr val="EE46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256;p18"/>
          <p:cNvGrpSpPr/>
          <p:nvPr/>
        </p:nvGrpSpPr>
        <p:grpSpPr>
          <a:xfrm>
            <a:off x="1034070" y="3315178"/>
            <a:ext cx="140792" cy="140258"/>
            <a:chOff x="3427964" y="2244682"/>
            <a:chExt cx="225891" cy="225034"/>
          </a:xfrm>
        </p:grpSpPr>
        <p:sp>
          <p:nvSpPr>
            <p:cNvPr id="245" name="Google Shape;245;p1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EE46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8" name="Google Shape;258;p18"/>
          <p:cNvPicPr preferRelativeResize="0"/>
          <p:nvPr/>
        </p:nvPicPr>
        <p:blipFill rotWithShape="1">
          <a:blip r:embed="rId3">
            <a:alphaModFix/>
          </a:blip>
          <a:srcRect b="0" l="7127" r="0" t="0"/>
          <a:stretch/>
        </p:blipFill>
        <p:spPr>
          <a:xfrm>
            <a:off x="4572000" y="1446989"/>
            <a:ext cx="4572000" cy="33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SOCIEDAD DEMOCRÁTICA</a:t>
            </a:r>
            <a:endParaRPr/>
          </a:p>
        </p:txBody>
      </p:sp>
      <p:sp>
        <p:nvSpPr>
          <p:cNvPr id="265" name="Google Shape;265;p19"/>
          <p:cNvSpPr txBox="1"/>
          <p:nvPr/>
        </p:nvSpPr>
        <p:spPr>
          <a:xfrm>
            <a:off x="509375" y="917990"/>
            <a:ext cx="28198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VALORES DEMOCRÁTICOS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1322918" y="1501457"/>
            <a:ext cx="306724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Respeto: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el reconocimiento y valoración que uno tiene de sí mismo y de los demás.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548441" y="1446989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sz="2400">
              <a:solidFill>
                <a:srgbClr val="EE46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8" name="Google Shape;268;p19"/>
          <p:cNvCxnSpPr>
            <a:endCxn id="269" idx="0"/>
          </p:cNvCxnSpPr>
          <p:nvPr/>
        </p:nvCxnSpPr>
        <p:spPr>
          <a:xfrm>
            <a:off x="1104465" y="1691191"/>
            <a:ext cx="0" cy="1899600"/>
          </a:xfrm>
          <a:prstGeom prst="straightConnector1">
            <a:avLst/>
          </a:prstGeom>
          <a:noFill/>
          <a:ln cap="flat" cmpd="sng" w="12700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0" name="Google Shape;270;p19"/>
          <p:cNvGrpSpPr/>
          <p:nvPr/>
        </p:nvGrpSpPr>
        <p:grpSpPr>
          <a:xfrm>
            <a:off x="1034070" y="1551028"/>
            <a:ext cx="140792" cy="140258"/>
            <a:chOff x="3427964" y="2244682"/>
            <a:chExt cx="225891" cy="225034"/>
          </a:xfrm>
        </p:grpSpPr>
        <p:sp>
          <p:nvSpPr>
            <p:cNvPr id="271" name="Google Shape;271;p19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EE46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19"/>
          <p:cNvSpPr/>
          <p:nvPr/>
        </p:nvSpPr>
        <p:spPr>
          <a:xfrm>
            <a:off x="1322918" y="2494496"/>
            <a:ext cx="302348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Consenso: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la decisión en conjunto teniendo en cuenta la opinión de la mayoría.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9"/>
          <p:cNvSpPr/>
          <p:nvPr/>
        </p:nvSpPr>
        <p:spPr>
          <a:xfrm>
            <a:off x="548441" y="2440028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1" sz="2400">
              <a:solidFill>
                <a:srgbClr val="EE46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5" name="Google Shape;275;p19"/>
          <p:cNvGrpSpPr/>
          <p:nvPr/>
        </p:nvGrpSpPr>
        <p:grpSpPr>
          <a:xfrm>
            <a:off x="1034070" y="2544067"/>
            <a:ext cx="140792" cy="140258"/>
            <a:chOff x="3427964" y="2244682"/>
            <a:chExt cx="225891" cy="225034"/>
          </a:xfrm>
        </p:grpSpPr>
        <p:sp>
          <p:nvSpPr>
            <p:cNvPr id="276" name="Google Shape;276;p19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EE46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19"/>
          <p:cNvSpPr/>
          <p:nvPr/>
        </p:nvSpPr>
        <p:spPr>
          <a:xfrm>
            <a:off x="1322918" y="3507564"/>
            <a:ext cx="324908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Pluralismo: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la actitud de reconocimiento a la diversidad de pensar y opinar de manera diferente.</a:t>
            </a: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9"/>
          <p:cNvSpPr/>
          <p:nvPr/>
        </p:nvSpPr>
        <p:spPr>
          <a:xfrm>
            <a:off x="548441" y="3453096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b="1" sz="2400">
              <a:solidFill>
                <a:srgbClr val="EE46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0" name="Google Shape;280;p19"/>
          <p:cNvGrpSpPr/>
          <p:nvPr/>
        </p:nvGrpSpPr>
        <p:grpSpPr>
          <a:xfrm>
            <a:off x="1034070" y="3557135"/>
            <a:ext cx="140792" cy="140258"/>
            <a:chOff x="3427964" y="2244682"/>
            <a:chExt cx="225891" cy="225034"/>
          </a:xfrm>
        </p:grpSpPr>
        <p:sp>
          <p:nvSpPr>
            <p:cNvPr id="281" name="Google Shape;281;p19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EE46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2" name="Google Shape;282;p19"/>
          <p:cNvPicPr preferRelativeResize="0"/>
          <p:nvPr/>
        </p:nvPicPr>
        <p:blipFill rotWithShape="1">
          <a:blip r:embed="rId3">
            <a:alphaModFix/>
          </a:blip>
          <a:srcRect b="0" l="7127" r="0" t="0"/>
          <a:stretch/>
        </p:blipFill>
        <p:spPr>
          <a:xfrm>
            <a:off x="4572000" y="1446989"/>
            <a:ext cx="4572000" cy="33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946969"/>
            <a:ext cx="2072213" cy="389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LA SESIÓN</a:t>
            </a:r>
            <a:endParaRPr/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4">
            <a:alphaModFix amt="16000"/>
          </a:blip>
          <a:srcRect b="0" l="0" r="0" t="0"/>
          <a:stretch/>
        </p:blipFill>
        <p:spPr>
          <a:xfrm>
            <a:off x="334433" y="3817749"/>
            <a:ext cx="809264" cy="80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0"/>
          <p:cNvSpPr txBox="1"/>
          <p:nvPr/>
        </p:nvSpPr>
        <p:spPr>
          <a:xfrm>
            <a:off x="1008062" y="3169972"/>
            <a:ext cx="6385796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SISTEMA </a:t>
            </a:r>
            <a:b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DEMOCRÁTICO</a:t>
            </a:r>
            <a:endParaRPr/>
          </a:p>
        </p:txBody>
      </p:sp>
      <p:pic>
        <p:nvPicPr>
          <p:cNvPr id="290" name="Google Shape;29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"/>
          <p:cNvSpPr txBox="1"/>
          <p:nvPr/>
        </p:nvSpPr>
        <p:spPr>
          <a:xfrm>
            <a:off x="507079" y="916655"/>
            <a:ext cx="3885534" cy="15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ETIMOLOGÍA DE DEMOCRACIA</a:t>
            </a:r>
            <a:endParaRPr/>
          </a:p>
          <a:p>
            <a:pPr indent="-168275" lvl="0" marL="179388" marR="0" rtl="0" algn="l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Proviene de las palabras griegas: </a:t>
            </a:r>
            <a:endParaRPr/>
          </a:p>
          <a:p>
            <a:pPr indent="-176212" lvl="1" marL="355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‘demos’, que significa pueblo.</a:t>
            </a:r>
            <a:endParaRPr/>
          </a:p>
          <a:p>
            <a:pPr indent="-176212" lvl="1" marL="355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‘Kratos’, que significa gobierno.</a:t>
            </a:r>
            <a:endParaRPr/>
          </a:p>
          <a:p>
            <a:pPr indent="-74612" lvl="0" marL="355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democracia es el “gobierno del pueblo’”. </a:t>
            </a:r>
            <a:endParaRPr/>
          </a:p>
        </p:txBody>
      </p:sp>
      <p:sp>
        <p:nvSpPr>
          <p:cNvPr id="297" name="Google Shape;297;p21"/>
          <p:cNvSpPr txBox="1"/>
          <p:nvPr/>
        </p:nvSpPr>
        <p:spPr>
          <a:xfrm flipH="1">
            <a:off x="4751387" y="5080100"/>
            <a:ext cx="3924299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gobierno del pueblo nació en la antigua Grecia. (Crédito: </a:t>
            </a:r>
            <a:r>
              <a:rPr b="0" i="0"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Getty Iris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pic>
        <p:nvPicPr>
          <p:cNvPr descr="Un dibujo de una persona&#10;&#10;Descripción generada automáticamente con confianza baja" id="298" name="Google Shape;29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1012"/>
            <a:ext cx="3924300" cy="439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1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SISTEMA DEMOCRÁTICO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2"/>
          <p:cNvSpPr txBox="1"/>
          <p:nvPr/>
        </p:nvSpPr>
        <p:spPr>
          <a:xfrm>
            <a:off x="506702" y="916277"/>
            <a:ext cx="8172450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CONCEPTO DE DEMOCRACIA </a:t>
            </a:r>
            <a:endParaRPr/>
          </a:p>
          <a:p>
            <a:pPr indent="0" lvl="0" marL="11113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democrático es: “El sistema de gobierno donde las decisiones sobre el destino de la comunidad las toma el pueblo en su conjunto de manera directa (democracia participativa) o su mayoría mediante sus representantes libremente elegidos (democracia representativa o indirecta), ambos modos con procedimientos legítimos y establecidos en ordenanzas jurídicas”. </a:t>
            </a:r>
            <a:endParaRPr/>
          </a:p>
        </p:txBody>
      </p:sp>
      <p:sp>
        <p:nvSpPr>
          <p:cNvPr id="306" name="Google Shape;306;p22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SISTEMA DEMOCRÁTICO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23"/>
          <p:cNvGrpSpPr/>
          <p:nvPr/>
        </p:nvGrpSpPr>
        <p:grpSpPr>
          <a:xfrm>
            <a:off x="1727873" y="1722307"/>
            <a:ext cx="5688254" cy="1922828"/>
            <a:chOff x="1474787" y="1826881"/>
            <a:chExt cx="5688254" cy="1922828"/>
          </a:xfrm>
        </p:grpSpPr>
        <p:sp>
          <p:nvSpPr>
            <p:cNvPr id="313" name="Google Shape;313;p23"/>
            <p:cNvSpPr/>
            <p:nvPr/>
          </p:nvSpPr>
          <p:spPr>
            <a:xfrm>
              <a:off x="2087563" y="1918438"/>
              <a:ext cx="5075478" cy="18312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2000">
                  <a:solidFill>
                    <a:srgbClr val="00B2C3"/>
                  </a:solidFill>
                  <a:latin typeface="Calibri"/>
                  <a:ea typeface="Calibri"/>
                  <a:cs typeface="Calibri"/>
                  <a:sym typeface="Calibri"/>
                </a:rPr>
                <a:t>La democracia </a:t>
              </a:r>
              <a:r>
                <a:rPr b="1" lang="es-E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 el conjunto de reglas (primarias o fundamentales) que establecen quién está autorizado para tomar las decisiones colectivas y bajo qué procedimientos.</a:t>
              </a:r>
              <a:endParaRPr/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r">
                <a:spcBef>
                  <a:spcPts val="700"/>
                </a:spcBef>
                <a:spcAft>
                  <a:spcPts val="0"/>
                </a:spcAft>
                <a:buNone/>
              </a:pPr>
              <a:r>
                <a:rPr b="1"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Norberto Bobbio (1986)</a:t>
              </a:r>
              <a:endParaRPr/>
            </a:p>
          </p:txBody>
        </p:sp>
        <p:pic>
          <p:nvPicPr>
            <p:cNvPr id="314" name="Google Shape;314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74787" y="1826881"/>
              <a:ext cx="411788" cy="3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6196545" y="2931200"/>
              <a:ext cx="411788" cy="338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6" name="Google Shape;316;p23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SISTEMA DEMOCRÁTICO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"/>
          <p:cNvSpPr txBox="1"/>
          <p:nvPr/>
        </p:nvSpPr>
        <p:spPr>
          <a:xfrm>
            <a:off x="507302" y="916877"/>
            <a:ext cx="3885311" cy="81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FORMAS DE GOBIERNO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Bajo el sistema democrático pueden darse tres formas de gobierno: </a:t>
            </a:r>
            <a:endParaRPr/>
          </a:p>
        </p:txBody>
      </p:sp>
      <p:sp>
        <p:nvSpPr>
          <p:cNvPr id="323" name="Google Shape;323;p24"/>
          <p:cNvSpPr txBox="1"/>
          <p:nvPr/>
        </p:nvSpPr>
        <p:spPr>
          <a:xfrm flipH="1">
            <a:off x="4751388" y="5080100"/>
            <a:ext cx="320788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Parlamento británico en sesión. (Crédito: </a:t>
            </a:r>
            <a:r>
              <a:rPr b="0" i="0"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herlado.es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pic>
        <p:nvPicPr>
          <p:cNvPr descr="Un grupo de personas con instrumentos musicales&#10;&#10;Descripción generada automáticamente con confianza media" id="324" name="Google Shape;32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912812"/>
            <a:ext cx="3924300" cy="396081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4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SISTEMA DEMOCRÁTICO</a:t>
            </a:r>
            <a:endParaRPr/>
          </a:p>
        </p:txBody>
      </p:sp>
      <p:sp>
        <p:nvSpPr>
          <p:cNvPr id="326" name="Google Shape;326;p24"/>
          <p:cNvSpPr/>
          <p:nvPr/>
        </p:nvSpPr>
        <p:spPr>
          <a:xfrm>
            <a:off x="1272622" y="2051166"/>
            <a:ext cx="30696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65138" lvl="1" marL="46831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Parlamentario.</a:t>
            </a:r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511085" y="1983117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24"/>
          <p:cNvCxnSpPr>
            <a:stCxn id="329" idx="4"/>
            <a:endCxn id="330" idx="0"/>
          </p:cNvCxnSpPr>
          <p:nvPr/>
        </p:nvCxnSpPr>
        <p:spPr>
          <a:xfrm>
            <a:off x="1067110" y="2227414"/>
            <a:ext cx="0" cy="679200"/>
          </a:xfrm>
          <a:prstGeom prst="straightConnector1">
            <a:avLst/>
          </a:prstGeom>
          <a:noFill/>
          <a:ln cap="flat" cmpd="sng" w="12700">
            <a:solidFill>
              <a:srgbClr val="01B1C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31" name="Google Shape;331;p24"/>
          <p:cNvGrpSpPr/>
          <p:nvPr/>
        </p:nvGrpSpPr>
        <p:grpSpPr>
          <a:xfrm>
            <a:off x="996714" y="2087156"/>
            <a:ext cx="140792" cy="140258"/>
            <a:chOff x="3427964" y="2244682"/>
            <a:chExt cx="225891" cy="225034"/>
          </a:xfrm>
        </p:grpSpPr>
        <p:sp>
          <p:nvSpPr>
            <p:cNvPr id="329" name="Google Shape;329;p24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24"/>
          <p:cNvSpPr/>
          <p:nvPr/>
        </p:nvSpPr>
        <p:spPr>
          <a:xfrm>
            <a:off x="1272622" y="2460899"/>
            <a:ext cx="30696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65138" lvl="1" marL="46831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Presidencial</a:t>
            </a: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334" name="Google Shape;334;p24"/>
          <p:cNvSpPr/>
          <p:nvPr/>
        </p:nvSpPr>
        <p:spPr>
          <a:xfrm>
            <a:off x="511085" y="2392850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5" name="Google Shape;335;p24"/>
          <p:cNvGrpSpPr/>
          <p:nvPr/>
        </p:nvGrpSpPr>
        <p:grpSpPr>
          <a:xfrm>
            <a:off x="996714" y="2496889"/>
            <a:ext cx="140792" cy="140258"/>
            <a:chOff x="3427964" y="2244682"/>
            <a:chExt cx="225891" cy="225034"/>
          </a:xfrm>
        </p:grpSpPr>
        <p:sp>
          <p:nvSpPr>
            <p:cNvPr id="336" name="Google Shape;336;p24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Google Shape;338;p24"/>
          <p:cNvSpPr/>
          <p:nvPr/>
        </p:nvSpPr>
        <p:spPr>
          <a:xfrm>
            <a:off x="1272621" y="2870632"/>
            <a:ext cx="329937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31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Semipresidencial o semiparlamentario. </a:t>
            </a:r>
            <a:endParaRPr/>
          </a:p>
        </p:txBody>
      </p:sp>
      <p:sp>
        <p:nvSpPr>
          <p:cNvPr id="339" name="Google Shape;339;p24"/>
          <p:cNvSpPr/>
          <p:nvPr/>
        </p:nvSpPr>
        <p:spPr>
          <a:xfrm>
            <a:off x="511085" y="2802583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0" name="Google Shape;340;p24"/>
          <p:cNvGrpSpPr/>
          <p:nvPr/>
        </p:nvGrpSpPr>
        <p:grpSpPr>
          <a:xfrm>
            <a:off x="996714" y="2906622"/>
            <a:ext cx="140792" cy="140258"/>
            <a:chOff x="3427964" y="2244682"/>
            <a:chExt cx="225891" cy="225034"/>
          </a:xfrm>
        </p:grpSpPr>
        <p:sp>
          <p:nvSpPr>
            <p:cNvPr id="330" name="Google Shape;330;p24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dibujo de una persona&#10;&#10;Descripción generada automáticamente con confianza baja" id="348" name="Google Shape;348;p2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3873" l="0" r="2741" t="3874"/>
          <a:stretch/>
        </p:blipFill>
        <p:spPr>
          <a:xfrm>
            <a:off x="1645919" y="1122401"/>
            <a:ext cx="5852160" cy="2775506"/>
          </a:xfrm>
          <a:prstGeom prst="roundRect">
            <a:avLst>
              <a:gd fmla="val 13802" name="adj"/>
            </a:avLst>
          </a:prstGeom>
          <a:noFill/>
          <a:ln>
            <a:noFill/>
          </a:ln>
        </p:spPr>
      </p:pic>
      <p:sp>
        <p:nvSpPr>
          <p:cNvPr id="349" name="Google Shape;349;p25"/>
          <p:cNvSpPr txBox="1"/>
          <p:nvPr/>
        </p:nvSpPr>
        <p:spPr>
          <a:xfrm>
            <a:off x="1499337" y="4371232"/>
            <a:ext cx="600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HISTORIA DE LA DEMOCRACIA </a:t>
            </a:r>
            <a:endParaRPr/>
          </a:p>
          <a:p>
            <a:pPr indent="225425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https://www.youtube.com/watch?v=svfGn8faQZI 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5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1" name="Google Shape;351;p25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352" name="Google Shape;352;p25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3" name="Google Shape;353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4" name="Google Shape;35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4950" y="4658654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6"/>
          <p:cNvSpPr txBox="1"/>
          <p:nvPr/>
        </p:nvSpPr>
        <p:spPr>
          <a:xfrm>
            <a:off x="1008062" y="3169972"/>
            <a:ext cx="6385796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CULTURA </a:t>
            </a:r>
            <a:b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PAZ</a:t>
            </a:r>
            <a:endParaRPr/>
          </a:p>
        </p:txBody>
      </p:sp>
      <p:pic>
        <p:nvPicPr>
          <p:cNvPr id="362" name="Google Shape;3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/>
          <p:nvPr/>
        </p:nvSpPr>
        <p:spPr>
          <a:xfrm>
            <a:off x="506715" y="916290"/>
            <a:ext cx="791172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cultura de paz es un conjunto de valores, actitudes, tradiciones, comportamientos y estilos de vida basados en: </a:t>
            </a:r>
            <a:endParaRPr/>
          </a:p>
        </p:txBody>
      </p:sp>
      <p:sp>
        <p:nvSpPr>
          <p:cNvPr id="369" name="Google Shape;369;p27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CULTURA DE PAZ</a:t>
            </a:r>
            <a:endParaRPr/>
          </a:p>
        </p:txBody>
      </p:sp>
      <p:sp>
        <p:nvSpPr>
          <p:cNvPr id="370" name="Google Shape;370;p27"/>
          <p:cNvSpPr/>
          <p:nvPr/>
        </p:nvSpPr>
        <p:spPr>
          <a:xfrm>
            <a:off x="1394014" y="2003839"/>
            <a:ext cx="6355972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31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respeto a la vida, el fin de la violencia y la promoción y la práctica de la no violencia por medio de la educación, el diálogo y la cooperación. </a:t>
            </a:r>
            <a:endParaRPr/>
          </a:p>
        </p:txBody>
      </p:sp>
      <p:sp>
        <p:nvSpPr>
          <p:cNvPr id="371" name="Google Shape;371;p27"/>
          <p:cNvSpPr/>
          <p:nvPr/>
        </p:nvSpPr>
        <p:spPr>
          <a:xfrm>
            <a:off x="578935" y="1854097"/>
            <a:ext cx="4008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a.</a:t>
            </a:r>
            <a:endParaRPr b="1" sz="2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2" name="Google Shape;372;p27"/>
          <p:cNvCxnSpPr>
            <a:endCxn id="373" idx="0"/>
          </p:cNvCxnSpPr>
          <p:nvPr/>
        </p:nvCxnSpPr>
        <p:spPr>
          <a:xfrm>
            <a:off x="1179613" y="2191089"/>
            <a:ext cx="0" cy="643800"/>
          </a:xfrm>
          <a:prstGeom prst="straightConnector1">
            <a:avLst/>
          </a:prstGeom>
          <a:noFill/>
          <a:ln cap="flat" cmpd="sng" w="12700">
            <a:solidFill>
              <a:srgbClr val="7150A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74" name="Google Shape;374;p27"/>
          <p:cNvGrpSpPr/>
          <p:nvPr/>
        </p:nvGrpSpPr>
        <p:grpSpPr>
          <a:xfrm>
            <a:off x="1109217" y="2050801"/>
            <a:ext cx="140792" cy="140258"/>
            <a:chOff x="3427964" y="2244682"/>
            <a:chExt cx="225891" cy="225034"/>
          </a:xfrm>
        </p:grpSpPr>
        <p:sp>
          <p:nvSpPr>
            <p:cNvPr id="375" name="Google Shape;375;p27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27"/>
          <p:cNvSpPr/>
          <p:nvPr/>
        </p:nvSpPr>
        <p:spPr>
          <a:xfrm>
            <a:off x="1394014" y="2787927"/>
            <a:ext cx="6355972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respeto pleno de los principios de soberanía, integridad territorial e independencia política de los Estados y de no injerencia en los asuntos que son esencialmente jurisdicción interna de los Estados, de conformidad con la Carta de las Naciones Unidas y el derecho internacional.</a:t>
            </a:r>
            <a:endParaRPr/>
          </a:p>
        </p:txBody>
      </p:sp>
      <p:sp>
        <p:nvSpPr>
          <p:cNvPr id="378" name="Google Shape;378;p27"/>
          <p:cNvSpPr/>
          <p:nvPr/>
        </p:nvSpPr>
        <p:spPr>
          <a:xfrm>
            <a:off x="578935" y="2645605"/>
            <a:ext cx="4008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b.</a:t>
            </a:r>
            <a:endParaRPr b="1" sz="2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9" name="Google Shape;379;p27"/>
          <p:cNvGrpSpPr/>
          <p:nvPr/>
        </p:nvGrpSpPr>
        <p:grpSpPr>
          <a:xfrm>
            <a:off x="1109217" y="2834889"/>
            <a:ext cx="140792" cy="140258"/>
            <a:chOff x="3427964" y="2244682"/>
            <a:chExt cx="225891" cy="225034"/>
          </a:xfrm>
        </p:grpSpPr>
        <p:sp>
          <p:nvSpPr>
            <p:cNvPr id="373" name="Google Shape;373;p27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"/>
          <p:cNvSpPr txBox="1"/>
          <p:nvPr/>
        </p:nvSpPr>
        <p:spPr>
          <a:xfrm flipH="1">
            <a:off x="4751388" y="4926211"/>
            <a:ext cx="38903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compromiso con el arreglo pacífico de los conflictos.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</a:t>
            </a:r>
            <a:r>
              <a:rPr b="0" i="0"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Reuters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pic>
        <p:nvPicPr>
          <p:cNvPr descr="Un hombre con traje y corbata&#10;&#10;Descripción generada automáticamente" id="387" name="Google Shape;38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1013"/>
            <a:ext cx="3924300" cy="439261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8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CULTURA DE PAZ</a:t>
            </a:r>
            <a:endParaRPr/>
          </a:p>
        </p:txBody>
      </p:sp>
      <p:sp>
        <p:nvSpPr>
          <p:cNvPr id="389" name="Google Shape;389;p28"/>
          <p:cNvSpPr/>
          <p:nvPr/>
        </p:nvSpPr>
        <p:spPr>
          <a:xfrm>
            <a:off x="1394014" y="2025334"/>
            <a:ext cx="299859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respeto pleno y la promoción de todos los derechos humanos y las libertades fundamentales. </a:t>
            </a:r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578935" y="1886597"/>
            <a:ext cx="4008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c.</a:t>
            </a:r>
            <a:endParaRPr b="1" sz="2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1" name="Google Shape;391;p28"/>
          <p:cNvCxnSpPr>
            <a:endCxn id="392" idx="0"/>
          </p:cNvCxnSpPr>
          <p:nvPr/>
        </p:nvCxnSpPr>
        <p:spPr>
          <a:xfrm>
            <a:off x="1179613" y="2223641"/>
            <a:ext cx="0" cy="850500"/>
          </a:xfrm>
          <a:prstGeom prst="straightConnector1">
            <a:avLst/>
          </a:prstGeom>
          <a:noFill/>
          <a:ln cap="flat" cmpd="sng" w="12700">
            <a:solidFill>
              <a:srgbClr val="7150A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3" name="Google Shape;393;p28"/>
          <p:cNvGrpSpPr/>
          <p:nvPr/>
        </p:nvGrpSpPr>
        <p:grpSpPr>
          <a:xfrm>
            <a:off x="1109217" y="2083301"/>
            <a:ext cx="140792" cy="140258"/>
            <a:chOff x="3427964" y="2244682"/>
            <a:chExt cx="225891" cy="225034"/>
          </a:xfrm>
        </p:grpSpPr>
        <p:sp>
          <p:nvSpPr>
            <p:cNvPr id="394" name="Google Shape;394;p2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" name="Google Shape;396;p28"/>
          <p:cNvSpPr/>
          <p:nvPr/>
        </p:nvSpPr>
        <p:spPr>
          <a:xfrm>
            <a:off x="1394014" y="3028421"/>
            <a:ext cx="299859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compromiso con el arreglo pacífico de los conflictos.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8"/>
          <p:cNvSpPr/>
          <p:nvPr/>
        </p:nvSpPr>
        <p:spPr>
          <a:xfrm>
            <a:off x="578935" y="2884857"/>
            <a:ext cx="4008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d.</a:t>
            </a:r>
            <a:endParaRPr b="1" sz="2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28"/>
          <p:cNvGrpSpPr/>
          <p:nvPr/>
        </p:nvGrpSpPr>
        <p:grpSpPr>
          <a:xfrm>
            <a:off x="1109217" y="3074141"/>
            <a:ext cx="140792" cy="140258"/>
            <a:chOff x="3427964" y="2244682"/>
            <a:chExt cx="225891" cy="225034"/>
          </a:xfrm>
        </p:grpSpPr>
        <p:sp>
          <p:nvSpPr>
            <p:cNvPr id="392" name="Google Shape;392;p2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0" name="Google Shape;400;p28"/>
          <p:cNvSpPr txBox="1"/>
          <p:nvPr/>
        </p:nvSpPr>
        <p:spPr>
          <a:xfrm>
            <a:off x="506715" y="916290"/>
            <a:ext cx="388589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cultura de paz es un conjunto de valores, actitudes, tradiciones, comportamientos y estilos de vida basados en: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persona, exterior, niño, pequeño&#10;&#10;Descripción generada automáticamente" id="406" name="Google Shape;40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6117"/>
            <a:ext cx="3924300" cy="438750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9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CULTURA DE PAZ</a:t>
            </a:r>
            <a:endParaRPr/>
          </a:p>
        </p:txBody>
      </p:sp>
      <p:sp>
        <p:nvSpPr>
          <p:cNvPr id="408" name="Google Shape;408;p29"/>
          <p:cNvSpPr/>
          <p:nvPr/>
        </p:nvSpPr>
        <p:spPr>
          <a:xfrm>
            <a:off x="1394014" y="2025334"/>
            <a:ext cx="2998599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esfuerzos para satisfacer las necesidades de desarrollo y protección del medio ambiente de las generaciones presente y futuras. </a:t>
            </a:r>
            <a:endParaRPr/>
          </a:p>
        </p:txBody>
      </p:sp>
      <p:sp>
        <p:nvSpPr>
          <p:cNvPr id="409" name="Google Shape;409;p29"/>
          <p:cNvSpPr/>
          <p:nvPr/>
        </p:nvSpPr>
        <p:spPr>
          <a:xfrm>
            <a:off x="578935" y="1886597"/>
            <a:ext cx="4008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e.</a:t>
            </a:r>
            <a:endParaRPr b="1" sz="2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0" name="Google Shape;410;p29"/>
          <p:cNvCxnSpPr>
            <a:endCxn id="411" idx="0"/>
          </p:cNvCxnSpPr>
          <p:nvPr/>
        </p:nvCxnSpPr>
        <p:spPr>
          <a:xfrm>
            <a:off x="1179613" y="2223689"/>
            <a:ext cx="0" cy="1124400"/>
          </a:xfrm>
          <a:prstGeom prst="straightConnector1">
            <a:avLst/>
          </a:prstGeom>
          <a:noFill/>
          <a:ln cap="flat" cmpd="sng" w="12700">
            <a:solidFill>
              <a:srgbClr val="7150A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12" name="Google Shape;412;p29"/>
          <p:cNvGrpSpPr/>
          <p:nvPr/>
        </p:nvGrpSpPr>
        <p:grpSpPr>
          <a:xfrm>
            <a:off x="1109217" y="2083301"/>
            <a:ext cx="140792" cy="140258"/>
            <a:chOff x="3427964" y="2244682"/>
            <a:chExt cx="225891" cy="225034"/>
          </a:xfrm>
        </p:grpSpPr>
        <p:sp>
          <p:nvSpPr>
            <p:cNvPr id="413" name="Google Shape;413;p29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" name="Google Shape;415;p29"/>
          <p:cNvSpPr/>
          <p:nvPr/>
        </p:nvSpPr>
        <p:spPr>
          <a:xfrm>
            <a:off x="1394014" y="3302369"/>
            <a:ext cx="299859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476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respeto y la promoción del derecho al desarrollo.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9"/>
          <p:cNvSpPr/>
          <p:nvPr/>
        </p:nvSpPr>
        <p:spPr>
          <a:xfrm>
            <a:off x="578935" y="3158805"/>
            <a:ext cx="4008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f.</a:t>
            </a:r>
            <a:endParaRPr b="1" sz="2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" name="Google Shape;417;p29"/>
          <p:cNvGrpSpPr/>
          <p:nvPr/>
        </p:nvGrpSpPr>
        <p:grpSpPr>
          <a:xfrm>
            <a:off x="1109217" y="3348089"/>
            <a:ext cx="140792" cy="140258"/>
            <a:chOff x="3427964" y="2244682"/>
            <a:chExt cx="225891" cy="225034"/>
          </a:xfrm>
        </p:grpSpPr>
        <p:sp>
          <p:nvSpPr>
            <p:cNvPr id="411" name="Google Shape;411;p29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29"/>
          <p:cNvSpPr txBox="1"/>
          <p:nvPr/>
        </p:nvSpPr>
        <p:spPr>
          <a:xfrm>
            <a:off x="506715" y="916290"/>
            <a:ext cx="388589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cultura de paz es un conjunto de valores, actitudes, tradiciones, comportamientos y estilos de vida basados en: </a:t>
            </a:r>
            <a:endParaRPr/>
          </a:p>
        </p:txBody>
      </p:sp>
      <p:sp>
        <p:nvSpPr>
          <p:cNvPr id="420" name="Google Shape;420;p29"/>
          <p:cNvSpPr txBox="1"/>
          <p:nvPr/>
        </p:nvSpPr>
        <p:spPr>
          <a:xfrm flipH="1">
            <a:off x="4751388" y="4926211"/>
            <a:ext cx="38903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respeto y la promoción del derecho al desarrollo.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We Are Water)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 txBox="1"/>
          <p:nvPr/>
        </p:nvSpPr>
        <p:spPr>
          <a:xfrm>
            <a:off x="1282299" y="918372"/>
            <a:ext cx="5568082" cy="3397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Durante esta sesión: </a:t>
            </a:r>
            <a:endParaRPr/>
          </a:p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500"/>
              <a:buFont typeface="Arial"/>
              <a:buChar char="•"/>
            </a:pP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Aprenderás en qué consiste la convivencia democrática. </a:t>
            </a:r>
            <a:endParaRPr/>
          </a:p>
          <a:p>
            <a:pPr indent="-84138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500"/>
              <a:buFont typeface="Arial"/>
              <a:buChar char="•"/>
            </a:pP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Entenderás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idea de una sociedad democrática. </a:t>
            </a:r>
            <a:endParaRPr/>
          </a:p>
          <a:p>
            <a:pPr indent="-84138" lvl="0" marL="17938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500"/>
              <a:buFont typeface="Arial"/>
              <a:buChar char="•"/>
            </a:pP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Comprenderás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qué es el </a:t>
            </a: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democrático. </a:t>
            </a:r>
            <a:endParaRPr/>
          </a:p>
          <a:p>
            <a:pPr indent="-84138" lvl="0" marL="17938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500"/>
              <a:buFont typeface="Arial"/>
              <a:buChar char="•"/>
            </a:pP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Aprenderás 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concepto de </a:t>
            </a: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cultura de paz. </a:t>
            </a:r>
            <a:endParaRPr/>
          </a:p>
          <a:p>
            <a:pPr indent="-84138" lvl="0" marL="17938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500"/>
              <a:buFont typeface="Arial"/>
              <a:buChar char="•"/>
            </a:pP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Entenderás qué 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el </a:t>
            </a: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pluralismo cultural. </a:t>
            </a:r>
            <a:endParaRPr/>
          </a:p>
          <a:p>
            <a:pPr indent="-84138" lvl="0" marL="17938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500"/>
              <a:buFont typeface="Arial"/>
              <a:buChar char="•"/>
            </a:pP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Entenderás 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fenómeno de la </a:t>
            </a: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cohesión social. </a:t>
            </a:r>
            <a:endParaRPr/>
          </a:p>
        </p:txBody>
      </p:sp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839" y="954885"/>
            <a:ext cx="117851" cy="1213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6661" y="3052731"/>
            <a:ext cx="1689027" cy="21812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0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CULTURA DE PAZ</a:t>
            </a:r>
            <a:endParaRPr/>
          </a:p>
        </p:txBody>
      </p:sp>
      <p:sp>
        <p:nvSpPr>
          <p:cNvPr id="427" name="Google Shape;427;p30"/>
          <p:cNvSpPr/>
          <p:nvPr/>
        </p:nvSpPr>
        <p:spPr>
          <a:xfrm>
            <a:off x="1394015" y="2025334"/>
            <a:ext cx="221389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respeto y el fomento de la igualdad de derechos y oportunidades de mujeres y hombres. </a:t>
            </a:r>
            <a:endParaRPr/>
          </a:p>
        </p:txBody>
      </p:sp>
      <p:sp>
        <p:nvSpPr>
          <p:cNvPr id="428" name="Google Shape;428;p30"/>
          <p:cNvSpPr/>
          <p:nvPr/>
        </p:nvSpPr>
        <p:spPr>
          <a:xfrm>
            <a:off x="578935" y="1886597"/>
            <a:ext cx="4008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g.</a:t>
            </a:r>
            <a:endParaRPr b="1" sz="2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9" name="Google Shape;429;p30"/>
          <p:cNvCxnSpPr/>
          <p:nvPr/>
        </p:nvCxnSpPr>
        <p:spPr>
          <a:xfrm>
            <a:off x="1179613" y="2223559"/>
            <a:ext cx="0" cy="1124530"/>
          </a:xfrm>
          <a:prstGeom prst="straightConnector1">
            <a:avLst/>
          </a:prstGeom>
          <a:noFill/>
          <a:ln cap="flat" cmpd="sng" w="12700">
            <a:solidFill>
              <a:srgbClr val="7150A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30" name="Google Shape;430;p30"/>
          <p:cNvGrpSpPr/>
          <p:nvPr/>
        </p:nvGrpSpPr>
        <p:grpSpPr>
          <a:xfrm>
            <a:off x="1109217" y="2083301"/>
            <a:ext cx="140792" cy="140258"/>
            <a:chOff x="3427964" y="2244682"/>
            <a:chExt cx="225891" cy="225034"/>
          </a:xfrm>
        </p:grpSpPr>
        <p:sp>
          <p:nvSpPr>
            <p:cNvPr id="431" name="Google Shape;431;p3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3" name="Google Shape;433;p30"/>
          <p:cNvSpPr/>
          <p:nvPr/>
        </p:nvSpPr>
        <p:spPr>
          <a:xfrm>
            <a:off x="1394014" y="3302369"/>
            <a:ext cx="299859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respeto y el fomento del derecho de todas las personas a la libertad de expresión, opinión e información.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0"/>
          <p:cNvSpPr/>
          <p:nvPr/>
        </p:nvSpPr>
        <p:spPr>
          <a:xfrm>
            <a:off x="578935" y="3158805"/>
            <a:ext cx="4008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h.</a:t>
            </a:r>
            <a:endParaRPr b="1" sz="2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5" name="Google Shape;435;p30"/>
          <p:cNvGrpSpPr/>
          <p:nvPr/>
        </p:nvGrpSpPr>
        <p:grpSpPr>
          <a:xfrm>
            <a:off x="1109217" y="3348089"/>
            <a:ext cx="140792" cy="140258"/>
            <a:chOff x="3427964" y="2244682"/>
            <a:chExt cx="225891" cy="225034"/>
          </a:xfrm>
        </p:grpSpPr>
        <p:sp>
          <p:nvSpPr>
            <p:cNvPr id="436" name="Google Shape;436;p3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" name="Google Shape;438;p30"/>
          <p:cNvSpPr txBox="1"/>
          <p:nvPr/>
        </p:nvSpPr>
        <p:spPr>
          <a:xfrm>
            <a:off x="506715" y="916290"/>
            <a:ext cx="388589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cultura de paz es un conjunto de valores, actitudes, tradiciones, comportamientos y estilos de vida basados en: </a:t>
            </a:r>
            <a:endParaRPr/>
          </a:p>
        </p:txBody>
      </p:sp>
      <p:sp>
        <p:nvSpPr>
          <p:cNvPr id="439" name="Google Shape;439;p30"/>
          <p:cNvSpPr txBox="1"/>
          <p:nvPr/>
        </p:nvSpPr>
        <p:spPr>
          <a:xfrm flipH="1">
            <a:off x="4751388" y="4926211"/>
            <a:ext cx="38903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respeto y el fomento del derecho de todas las personas a la libertad de expresión. (Crédito: Vida Nueva)</a:t>
            </a:r>
            <a:endParaRPr/>
          </a:p>
        </p:txBody>
      </p:sp>
      <p:pic>
        <p:nvPicPr>
          <p:cNvPr id="440" name="Google Shape;44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5548"/>
            <a:ext cx="3924300" cy="4388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1326" y="922752"/>
            <a:ext cx="3914362" cy="244502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1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CULTURA DE PAZ</a:t>
            </a:r>
            <a:endParaRPr/>
          </a:p>
        </p:txBody>
      </p:sp>
      <p:sp>
        <p:nvSpPr>
          <p:cNvPr id="448" name="Google Shape;448;p31"/>
          <p:cNvSpPr txBox="1"/>
          <p:nvPr/>
        </p:nvSpPr>
        <p:spPr>
          <a:xfrm>
            <a:off x="506715" y="916290"/>
            <a:ext cx="388589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cultura de paz es un conjunto de valores, actitudes, tradiciones, comportamientos y estilos de vida basados en: </a:t>
            </a:r>
            <a:endParaRPr/>
          </a:p>
        </p:txBody>
      </p:sp>
      <p:sp>
        <p:nvSpPr>
          <p:cNvPr id="449" name="Google Shape;449;p31"/>
          <p:cNvSpPr/>
          <p:nvPr/>
        </p:nvSpPr>
        <p:spPr>
          <a:xfrm>
            <a:off x="1394015" y="2025334"/>
            <a:ext cx="2889750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adhesión a los principios de libertad, justicia, democracia, tolerancia, solidaridad, cooperación, pluralismo, diversidad cultural, diálogo y entendimiento a todos los niveles de la sociedad y entre las naciones.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1"/>
          <p:cNvSpPr/>
          <p:nvPr/>
        </p:nvSpPr>
        <p:spPr>
          <a:xfrm>
            <a:off x="578935" y="1886597"/>
            <a:ext cx="4008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i.</a:t>
            </a:r>
            <a:endParaRPr b="1" sz="2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31"/>
          <p:cNvGrpSpPr/>
          <p:nvPr/>
        </p:nvGrpSpPr>
        <p:grpSpPr>
          <a:xfrm>
            <a:off x="1109217" y="2083301"/>
            <a:ext cx="140792" cy="140258"/>
            <a:chOff x="3427964" y="2244682"/>
            <a:chExt cx="225891" cy="225034"/>
          </a:xfrm>
        </p:grpSpPr>
        <p:sp>
          <p:nvSpPr>
            <p:cNvPr id="452" name="Google Shape;452;p31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31"/>
          <p:cNvSpPr txBox="1"/>
          <p:nvPr/>
        </p:nvSpPr>
        <p:spPr>
          <a:xfrm flipH="1">
            <a:off x="4751388" y="3496631"/>
            <a:ext cx="38903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adhesión a los principios de libertad, justicia, democracia. </a:t>
            </a:r>
            <a:b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</a:t>
            </a:r>
            <a:r>
              <a:rPr lang="es-ES" sz="1000">
                <a:solidFill>
                  <a:srgbClr val="5C5C5C"/>
                </a:solidFill>
                <a:latin typeface="Calibri"/>
                <a:ea typeface="Calibri"/>
                <a:cs typeface="Calibri"/>
                <a:sym typeface="Calibri"/>
              </a:rPr>
              <a:t>Revista Clase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2"/>
          <p:cNvSpPr txBox="1"/>
          <p:nvPr/>
        </p:nvSpPr>
        <p:spPr>
          <a:xfrm>
            <a:off x="1499337" y="4371232"/>
            <a:ext cx="6001491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FOMENTEMOS LA CULTURA DE LA PAZ</a:t>
            </a:r>
            <a:endParaRPr/>
          </a:p>
          <a:p>
            <a:pPr indent="2667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https://www.youtube.com/watch?v=AFG8oBjvA4M 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2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3" name="Google Shape;463;p32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464" name="Google Shape;464;p32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5" name="Google Shape;465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6" name="Google Shape;46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4950" y="4658654"/>
            <a:ext cx="185286" cy="17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2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9958" l="0" r="0" t="7220"/>
          <a:stretch/>
        </p:blipFill>
        <p:spPr>
          <a:xfrm>
            <a:off x="1634504" y="1145347"/>
            <a:ext cx="5886202" cy="2750792"/>
          </a:xfrm>
          <a:prstGeom prst="roundRect">
            <a:avLst>
              <a:gd fmla="val 1341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3"/>
          <p:cNvSpPr txBox="1"/>
          <p:nvPr/>
        </p:nvSpPr>
        <p:spPr>
          <a:xfrm>
            <a:off x="1008062" y="3169972"/>
            <a:ext cx="6385796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PLURALISMO</a:t>
            </a: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CULTURAL</a:t>
            </a:r>
            <a:endParaRPr/>
          </a:p>
        </p:txBody>
      </p:sp>
      <p:pic>
        <p:nvPicPr>
          <p:cNvPr id="475" name="Google Shape;4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4"/>
          <p:cNvSpPr txBox="1"/>
          <p:nvPr/>
        </p:nvSpPr>
        <p:spPr>
          <a:xfrm>
            <a:off x="506412" y="918026"/>
            <a:ext cx="3889375" cy="15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CONCEPTO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 el pluralismo cultural “todas las expresiones culturales, étnicas, lingüísticas y religiosas están llamadas a formar parte de la comunidad sociopolítica para desarrollarse, sin la represión de ninguna cultura mayoritaria”.</a:t>
            </a:r>
            <a:endParaRPr/>
          </a:p>
        </p:txBody>
      </p:sp>
      <p:pic>
        <p:nvPicPr>
          <p:cNvPr descr="Imagen que contiene persona, hombre, tabla, gente&#10;&#10;Descripción generada automáticamente" id="482" name="Google Shape;48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2840"/>
            <a:ext cx="3924300" cy="438264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4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PLURALISMO CULTURAL</a:t>
            </a:r>
            <a:endParaRPr/>
          </a:p>
        </p:txBody>
      </p:sp>
      <p:sp>
        <p:nvSpPr>
          <p:cNvPr id="484" name="Google Shape;484;p34"/>
          <p:cNvSpPr txBox="1"/>
          <p:nvPr/>
        </p:nvSpPr>
        <p:spPr>
          <a:xfrm flipH="1">
            <a:off x="4751388" y="4926211"/>
            <a:ext cx="38903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pluralismo cultural incluye todas las expresiones religiosas.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Atalayar)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5"/>
          <p:cNvSpPr txBox="1"/>
          <p:nvPr/>
        </p:nvSpPr>
        <p:spPr>
          <a:xfrm>
            <a:off x="507490" y="918543"/>
            <a:ext cx="3885123" cy="81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PRINCIPIOS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pluralismo cultural se basa en dos principios fundamentales: </a:t>
            </a:r>
            <a:endParaRPr/>
          </a:p>
        </p:txBody>
      </p:sp>
      <p:pic>
        <p:nvPicPr>
          <p:cNvPr descr="Imagen que contiene persona, interior, sostener, hombre&#10;&#10;Descripción generada automáticamente" id="491" name="Google Shape;49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1013"/>
            <a:ext cx="3924300" cy="438447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5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PLURALISMO CULTURAL</a:t>
            </a:r>
            <a:endParaRPr/>
          </a:p>
        </p:txBody>
      </p:sp>
      <p:sp>
        <p:nvSpPr>
          <p:cNvPr id="493" name="Google Shape;493;p35"/>
          <p:cNvSpPr/>
          <p:nvPr/>
        </p:nvSpPr>
        <p:spPr>
          <a:xfrm>
            <a:off x="1356794" y="2034011"/>
            <a:ext cx="303582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" lvl="1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“Principio de igualdad o de no discriminación en función de la raza, cultura, etnia, religión, nacionalidad, origen regional, etc.”. </a:t>
            </a:r>
            <a:endParaRPr/>
          </a:p>
        </p:txBody>
      </p:sp>
      <p:sp>
        <p:nvSpPr>
          <p:cNvPr id="494" name="Google Shape;494;p35"/>
          <p:cNvSpPr/>
          <p:nvPr/>
        </p:nvSpPr>
        <p:spPr>
          <a:xfrm>
            <a:off x="541714" y="1935965"/>
            <a:ext cx="4008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sz="2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5" name="Google Shape;495;p35"/>
          <p:cNvCxnSpPr>
            <a:stCxn id="496" idx="4"/>
            <a:endCxn id="497" idx="0"/>
          </p:cNvCxnSpPr>
          <p:nvPr/>
        </p:nvCxnSpPr>
        <p:spPr>
          <a:xfrm>
            <a:off x="1142392" y="2191414"/>
            <a:ext cx="0" cy="1126200"/>
          </a:xfrm>
          <a:prstGeom prst="straightConnector1">
            <a:avLst/>
          </a:prstGeom>
          <a:noFill/>
          <a:ln cap="flat" cmpd="sng" w="12700">
            <a:solidFill>
              <a:srgbClr val="7150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8" name="Google Shape;498;p35"/>
          <p:cNvSpPr/>
          <p:nvPr/>
        </p:nvSpPr>
        <p:spPr>
          <a:xfrm>
            <a:off x="548859" y="3208820"/>
            <a:ext cx="4008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2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5"/>
          <p:cNvSpPr/>
          <p:nvPr/>
        </p:nvSpPr>
        <p:spPr>
          <a:xfrm>
            <a:off x="1356794" y="3312923"/>
            <a:ext cx="303582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“Principio de diferencia o respeto y aceptación del otro”.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0" name="Google Shape;500;p35"/>
          <p:cNvGrpSpPr/>
          <p:nvPr/>
        </p:nvGrpSpPr>
        <p:grpSpPr>
          <a:xfrm>
            <a:off x="1071996" y="3317662"/>
            <a:ext cx="140792" cy="140258"/>
            <a:chOff x="3427964" y="2244682"/>
            <a:chExt cx="225891" cy="225034"/>
          </a:xfrm>
        </p:grpSpPr>
        <p:sp>
          <p:nvSpPr>
            <p:cNvPr id="497" name="Google Shape;497;p35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2" name="Google Shape;502;p35"/>
          <p:cNvGrpSpPr/>
          <p:nvPr/>
        </p:nvGrpSpPr>
        <p:grpSpPr>
          <a:xfrm>
            <a:off x="1071996" y="2051156"/>
            <a:ext cx="140792" cy="140258"/>
            <a:chOff x="3427964" y="2244682"/>
            <a:chExt cx="225891" cy="225034"/>
          </a:xfrm>
        </p:grpSpPr>
        <p:sp>
          <p:nvSpPr>
            <p:cNvPr id="496" name="Google Shape;496;p35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4" name="Google Shape;504;p35"/>
          <p:cNvSpPr txBox="1"/>
          <p:nvPr/>
        </p:nvSpPr>
        <p:spPr>
          <a:xfrm flipH="1">
            <a:off x="4751388" y="4926211"/>
            <a:ext cx="38903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diferencia es celebrada por el pluralismo cultural.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BBVA)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6"/>
          <p:cNvSpPr/>
          <p:nvPr/>
        </p:nvSpPr>
        <p:spPr>
          <a:xfrm>
            <a:off x="517940" y="2006022"/>
            <a:ext cx="8157748" cy="3227966"/>
          </a:xfrm>
          <a:prstGeom prst="roundRect">
            <a:avLst>
              <a:gd fmla="val 5987" name="adj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6"/>
          <p:cNvSpPr txBox="1"/>
          <p:nvPr/>
        </p:nvSpPr>
        <p:spPr>
          <a:xfrm>
            <a:off x="1778667" y="2825998"/>
            <a:ext cx="6124293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IGUALES PERO DISTINTOS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pluralismo cultural “aspira a una comunidad en la que las personas son iguales en derechos, obligaciones y oportunidades, pero al mismo tiempo es respetada su distintividad cultural, lingüística, religiosa, etc.”.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740" y="1027222"/>
            <a:ext cx="998927" cy="168618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6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PLURALISMO CULTURAL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4869" y="1145348"/>
            <a:ext cx="5875836" cy="2750792"/>
          </a:xfrm>
          <a:prstGeom prst="roundRect">
            <a:avLst>
              <a:gd fmla="val 13776" name="adj"/>
            </a:avLst>
          </a:prstGeom>
          <a:noFill/>
          <a:ln>
            <a:noFill/>
          </a:ln>
        </p:spPr>
      </p:pic>
      <p:sp>
        <p:nvSpPr>
          <p:cNvPr id="521" name="Google Shape;521;p37"/>
          <p:cNvSpPr txBox="1"/>
          <p:nvPr/>
        </p:nvSpPr>
        <p:spPr>
          <a:xfrm>
            <a:off x="1499337" y="4371232"/>
            <a:ext cx="6001491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EL PLURALISMO Y LA DIVERSIDAD CULTURAL?</a:t>
            </a:r>
            <a:endParaRPr/>
          </a:p>
          <a:p>
            <a:pPr indent="22225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https://www.youtube.com/watch?v=2RogtlhvpNE 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7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3" name="Google Shape;523;p37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524" name="Google Shape;524;p37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5" name="Google Shape;525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6" name="Google Shape;526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4950" y="4658654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8"/>
          <p:cNvSpPr txBox="1"/>
          <p:nvPr/>
        </p:nvSpPr>
        <p:spPr>
          <a:xfrm>
            <a:off x="1008062" y="3169972"/>
            <a:ext cx="6385796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COHESIÓN</a:t>
            </a: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SOCIAL</a:t>
            </a:r>
            <a:endParaRPr/>
          </a:p>
        </p:txBody>
      </p:sp>
      <p:pic>
        <p:nvPicPr>
          <p:cNvPr id="534" name="Google Shape;53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9"/>
          <p:cNvSpPr txBox="1"/>
          <p:nvPr/>
        </p:nvSpPr>
        <p:spPr>
          <a:xfrm>
            <a:off x="507265" y="916841"/>
            <a:ext cx="3671387" cy="3200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CONCEPTO EN EUROPA </a:t>
            </a:r>
            <a:endParaRPr/>
          </a:p>
          <a:p>
            <a:pPr indent="-168275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el Consejo de Europa, la cohesión social es “la capacidad de una sociedad para asegurar el bienestar de todos sus miembros, minimizar las disparidades y evitar la polarización”.</a:t>
            </a:r>
            <a:endParaRPr/>
          </a:p>
          <a:p>
            <a:pPr indent="-66675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“Una sociedad cohesionada es una comunidad de apoyo mutuo compuesta por individuos libres que persiguen estos objetivos comunes por medios democráticos”. </a:t>
            </a:r>
            <a:endParaRPr/>
          </a:p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ignificado de Unión Europea (Qué es, Concepto y Definición) - Significados" id="541" name="Google Shape;541;p39"/>
          <p:cNvPicPr preferRelativeResize="0"/>
          <p:nvPr/>
        </p:nvPicPr>
        <p:blipFill rotWithShape="1">
          <a:blip r:embed="rId3">
            <a:alphaModFix/>
          </a:blip>
          <a:srcRect b="-25217" l="7583" r="9467" t="-26086"/>
          <a:stretch/>
        </p:blipFill>
        <p:spPr>
          <a:xfrm>
            <a:off x="4751388" y="481013"/>
            <a:ext cx="3924300" cy="4752975"/>
          </a:xfrm>
          <a:prstGeom prst="rect">
            <a:avLst/>
          </a:prstGeom>
          <a:solidFill>
            <a:srgbClr val="003399"/>
          </a:solidFill>
          <a:ln>
            <a:noFill/>
          </a:ln>
        </p:spPr>
      </p:pic>
      <p:sp>
        <p:nvSpPr>
          <p:cNvPr id="542" name="Google Shape;542;p39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COHESIÓN SOCIAL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 txBox="1"/>
          <p:nvPr/>
        </p:nvSpPr>
        <p:spPr>
          <a:xfrm>
            <a:off x="1008062" y="3169972"/>
            <a:ext cx="6385796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CONVIVENCIA</a:t>
            </a: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DEMOCRÁTICA</a:t>
            </a:r>
            <a:endParaRPr/>
          </a:p>
        </p:txBody>
      </p:sp>
      <p:pic>
        <p:nvPicPr>
          <p:cNvPr id="88" name="Google Shape;8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0"/>
          <p:cNvSpPr txBox="1"/>
          <p:nvPr/>
        </p:nvSpPr>
        <p:spPr>
          <a:xfrm>
            <a:off x="506624" y="916200"/>
            <a:ext cx="4186773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CONCEPTO EN LATINOAMÉRICA 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cuanto a Latinoamérica, la cohesión social “adquiere otros sentidos asociados a urgencias propias de un desarrollo excluyente”: </a:t>
            </a:r>
            <a:endParaRPr/>
          </a:p>
        </p:txBody>
      </p:sp>
      <p:pic>
        <p:nvPicPr>
          <p:cNvPr id="549" name="Google Shape;549;p40"/>
          <p:cNvPicPr preferRelativeResize="0"/>
          <p:nvPr/>
        </p:nvPicPr>
        <p:blipFill rotWithShape="1">
          <a:blip r:embed="rId3">
            <a:alphaModFix/>
          </a:blip>
          <a:srcRect b="0" l="1920" r="17768" t="0"/>
          <a:stretch/>
        </p:blipFill>
        <p:spPr>
          <a:xfrm>
            <a:off x="4786400" y="912813"/>
            <a:ext cx="3889288" cy="4329172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0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COHESIÓN SOCIAL</a:t>
            </a:r>
            <a:endParaRPr/>
          </a:p>
        </p:txBody>
      </p:sp>
      <p:sp>
        <p:nvSpPr>
          <p:cNvPr id="551" name="Google Shape;551;p40"/>
          <p:cNvSpPr/>
          <p:nvPr/>
        </p:nvSpPr>
        <p:spPr>
          <a:xfrm>
            <a:off x="936447" y="2183097"/>
            <a:ext cx="36355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Urgencia de gobernabilidad democrática ante la agudización de brechas salariales y sociales. </a:t>
            </a:r>
            <a:endParaRPr/>
          </a:p>
        </p:txBody>
      </p:sp>
      <p:cxnSp>
        <p:nvCxnSpPr>
          <p:cNvPr id="552" name="Google Shape;552;p40"/>
          <p:cNvCxnSpPr/>
          <p:nvPr/>
        </p:nvCxnSpPr>
        <p:spPr>
          <a:xfrm>
            <a:off x="722046" y="2381395"/>
            <a:ext cx="0" cy="463863"/>
          </a:xfrm>
          <a:prstGeom prst="straightConnector1">
            <a:avLst/>
          </a:prstGeom>
          <a:noFill/>
          <a:ln cap="flat" cmpd="sng" w="12700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40"/>
          <p:cNvSpPr/>
          <p:nvPr/>
        </p:nvSpPr>
        <p:spPr>
          <a:xfrm>
            <a:off x="645704" y="2192869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40"/>
          <p:cNvSpPr/>
          <p:nvPr/>
        </p:nvSpPr>
        <p:spPr>
          <a:xfrm>
            <a:off x="936447" y="2836114"/>
            <a:ext cx="363555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31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dispersión de intereses y demandas. </a:t>
            </a:r>
            <a:endParaRPr/>
          </a:p>
        </p:txBody>
      </p:sp>
      <p:sp>
        <p:nvSpPr>
          <p:cNvPr id="555" name="Google Shape;555;p40"/>
          <p:cNvSpPr/>
          <p:nvPr/>
        </p:nvSpPr>
        <p:spPr>
          <a:xfrm>
            <a:off x="645704" y="2881880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6" name="Google Shape;556;p40"/>
          <p:cNvCxnSpPr/>
          <p:nvPr/>
        </p:nvCxnSpPr>
        <p:spPr>
          <a:xfrm>
            <a:off x="722046" y="3066946"/>
            <a:ext cx="0" cy="192532"/>
          </a:xfrm>
          <a:prstGeom prst="straightConnector1">
            <a:avLst/>
          </a:prstGeom>
          <a:noFill/>
          <a:ln cap="flat" cmpd="sng" w="12700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7" name="Google Shape;557;p40"/>
          <p:cNvSpPr/>
          <p:nvPr/>
        </p:nvSpPr>
        <p:spPr>
          <a:xfrm>
            <a:off x="936447" y="3259478"/>
            <a:ext cx="363555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31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volatilidad del crecimiento económico.</a:t>
            </a:r>
            <a:endParaRPr/>
          </a:p>
        </p:txBody>
      </p:sp>
      <p:sp>
        <p:nvSpPr>
          <p:cNvPr id="558" name="Google Shape;558;p40"/>
          <p:cNvSpPr/>
          <p:nvPr/>
        </p:nvSpPr>
        <p:spPr>
          <a:xfrm>
            <a:off x="645704" y="3305244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40"/>
          <p:cNvSpPr/>
          <p:nvPr/>
        </p:nvSpPr>
        <p:spPr>
          <a:xfrm>
            <a:off x="936447" y="3667454"/>
            <a:ext cx="363555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63550" lvl="1" marL="46831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crisis del mundo laboral. </a:t>
            </a:r>
            <a:endParaRPr/>
          </a:p>
        </p:txBody>
      </p:sp>
      <p:sp>
        <p:nvSpPr>
          <p:cNvPr id="560" name="Google Shape;560;p40"/>
          <p:cNvSpPr/>
          <p:nvPr/>
        </p:nvSpPr>
        <p:spPr>
          <a:xfrm>
            <a:off x="645704" y="3713220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1" name="Google Shape;561;p40"/>
          <p:cNvCxnSpPr/>
          <p:nvPr/>
        </p:nvCxnSpPr>
        <p:spPr>
          <a:xfrm>
            <a:off x="722046" y="3490797"/>
            <a:ext cx="0" cy="192532"/>
          </a:xfrm>
          <a:prstGeom prst="straightConnector1">
            <a:avLst/>
          </a:prstGeom>
          <a:noFill/>
          <a:ln cap="flat" cmpd="sng" w="12700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2" name="Google Shape;562;p40"/>
          <p:cNvSpPr/>
          <p:nvPr/>
        </p:nvSpPr>
        <p:spPr>
          <a:xfrm>
            <a:off x="936448" y="4075430"/>
            <a:ext cx="342917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consecuencias de la mayor individuación cultural de la nueva fase de modernización.</a:t>
            </a:r>
            <a:endParaRPr/>
          </a:p>
        </p:txBody>
      </p:sp>
      <p:sp>
        <p:nvSpPr>
          <p:cNvPr id="563" name="Google Shape;563;p40"/>
          <p:cNvSpPr/>
          <p:nvPr/>
        </p:nvSpPr>
        <p:spPr>
          <a:xfrm>
            <a:off x="645704" y="4121196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4" name="Google Shape;564;p40"/>
          <p:cNvCxnSpPr/>
          <p:nvPr/>
        </p:nvCxnSpPr>
        <p:spPr>
          <a:xfrm>
            <a:off x="722046" y="3897301"/>
            <a:ext cx="0" cy="192532"/>
          </a:xfrm>
          <a:prstGeom prst="straightConnector1">
            <a:avLst/>
          </a:prstGeom>
          <a:noFill/>
          <a:ln cap="flat" cmpd="sng" w="12700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1"/>
          <p:cNvSpPr/>
          <p:nvPr/>
        </p:nvSpPr>
        <p:spPr>
          <a:xfrm>
            <a:off x="684213" y="1993900"/>
            <a:ext cx="4067175" cy="1396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cohesión social es consecuencia de las dinámicas de inclusión y exclusión y la reacción de la ciudadanía frente a este realidad.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41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COHESIÓN SOCIAL</a:t>
            </a:r>
            <a:endParaRPr/>
          </a:p>
        </p:txBody>
      </p:sp>
      <p:pic>
        <p:nvPicPr>
          <p:cNvPr id="572" name="Google Shape;57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1391" y="851388"/>
            <a:ext cx="4004297" cy="3856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2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COHESIÓN SOCIAL</a:t>
            </a:r>
            <a:endParaRPr/>
          </a:p>
        </p:txBody>
      </p:sp>
      <p:sp>
        <p:nvSpPr>
          <p:cNvPr id="579" name="Google Shape;579;p42"/>
          <p:cNvSpPr/>
          <p:nvPr/>
        </p:nvSpPr>
        <p:spPr>
          <a:xfrm>
            <a:off x="3088270" y="1196216"/>
            <a:ext cx="2967460" cy="457200"/>
          </a:xfrm>
          <a:prstGeom prst="roundRect">
            <a:avLst>
              <a:gd fmla="val 29433" name="adj"/>
            </a:avLst>
          </a:prstGeom>
          <a:solidFill>
            <a:srgbClr val="00B2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Indicadores de cohesión social</a:t>
            </a:r>
            <a:endParaRPr/>
          </a:p>
        </p:txBody>
      </p:sp>
      <p:grpSp>
        <p:nvGrpSpPr>
          <p:cNvPr id="580" name="Google Shape;580;p42"/>
          <p:cNvGrpSpPr/>
          <p:nvPr/>
        </p:nvGrpSpPr>
        <p:grpSpPr>
          <a:xfrm>
            <a:off x="1234006" y="2156446"/>
            <a:ext cx="6684211" cy="2717248"/>
            <a:chOff x="1783928" y="1993900"/>
            <a:chExt cx="6554979" cy="2717248"/>
          </a:xfrm>
        </p:grpSpPr>
        <p:sp>
          <p:nvSpPr>
            <p:cNvPr id="581" name="Google Shape;581;p42"/>
            <p:cNvSpPr/>
            <p:nvPr/>
          </p:nvSpPr>
          <p:spPr>
            <a:xfrm>
              <a:off x="1783928" y="1993900"/>
              <a:ext cx="1933307" cy="371613"/>
            </a:xfrm>
            <a:prstGeom prst="roundRect">
              <a:avLst>
                <a:gd fmla="val 29433" name="adj"/>
              </a:avLst>
            </a:prstGeom>
            <a:solidFill>
              <a:srgbClr val="00B2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Distancia</a:t>
              </a:r>
              <a:endParaRPr/>
            </a:p>
          </p:txBody>
        </p:sp>
        <p:sp>
          <p:nvSpPr>
            <p:cNvPr id="582" name="Google Shape;582;p42"/>
            <p:cNvSpPr/>
            <p:nvPr/>
          </p:nvSpPr>
          <p:spPr>
            <a:xfrm>
              <a:off x="1783928" y="2434326"/>
              <a:ext cx="1933307" cy="2276822"/>
            </a:xfrm>
            <a:prstGeom prst="roundRect">
              <a:avLst>
                <a:gd fmla="val 5784" name="adj"/>
              </a:avLst>
            </a:prstGeom>
            <a:solidFill>
              <a:srgbClr val="D1EFF5"/>
            </a:solidFill>
            <a:ln>
              <a:noFill/>
            </a:ln>
          </p:spPr>
          <p:txBody>
            <a:bodyPr anchorCtr="0" anchor="t" bIns="45700" lIns="91425" spcFirstLastPara="1" rIns="91425" wrap="square" tIns="72000">
              <a:noAutofit/>
            </a:bodyPr>
            <a:lstStyle/>
            <a:p>
              <a:pPr indent="-180975" lvl="0" marL="180975" marR="0" rtl="0" algn="l">
                <a:spcBef>
                  <a:spcPts val="0"/>
                </a:spcBef>
                <a:spcAft>
                  <a:spcPts val="0"/>
                </a:spcAft>
                <a:buClr>
                  <a:srgbClr val="00B2C3"/>
                </a:buClr>
                <a:buSzPts val="1600"/>
                <a:buFont typeface="Arial"/>
                <a:buChar char="•"/>
              </a:pPr>
              <a:r>
                <a:rPr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Ingreso.</a:t>
              </a:r>
              <a:endParaRPr/>
            </a:p>
            <a:p>
              <a:pPr indent="-180975" lvl="0" marL="180975" marR="0" rtl="0" algn="l">
                <a:spcBef>
                  <a:spcPts val="0"/>
                </a:spcBef>
                <a:spcAft>
                  <a:spcPts val="0"/>
                </a:spcAft>
                <a:buClr>
                  <a:srgbClr val="00B2C3"/>
                </a:buClr>
                <a:buSzPts val="1600"/>
                <a:buFont typeface="Arial"/>
                <a:buChar char="•"/>
              </a:pPr>
              <a:r>
                <a:rPr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Empleo.</a:t>
              </a:r>
              <a:endParaRPr/>
            </a:p>
            <a:p>
              <a:pPr indent="-180975" lvl="0" marL="180975" marR="0" rtl="0" algn="l">
                <a:spcBef>
                  <a:spcPts val="0"/>
                </a:spcBef>
                <a:spcAft>
                  <a:spcPts val="0"/>
                </a:spcAft>
                <a:buClr>
                  <a:srgbClr val="00B2C3"/>
                </a:buClr>
                <a:buSzPts val="1600"/>
                <a:buFont typeface="Arial"/>
                <a:buChar char="•"/>
              </a:pPr>
              <a:r>
                <a:rPr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Educación.</a:t>
              </a:r>
              <a:endParaRPr/>
            </a:p>
            <a:p>
              <a:pPr indent="-180975" lvl="0" marL="180975" marR="0" rtl="0" algn="l">
                <a:spcBef>
                  <a:spcPts val="0"/>
                </a:spcBef>
                <a:spcAft>
                  <a:spcPts val="0"/>
                </a:spcAft>
                <a:buClr>
                  <a:srgbClr val="00B2C3"/>
                </a:buClr>
                <a:buSzPts val="1600"/>
                <a:buFont typeface="Arial"/>
                <a:buChar char="•"/>
              </a:pPr>
              <a:r>
                <a:rPr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Salud.</a:t>
              </a:r>
              <a:endParaRPr/>
            </a:p>
            <a:p>
              <a:pPr indent="-180975" lvl="0" marL="180975" marR="0" rtl="0" algn="l">
                <a:spcBef>
                  <a:spcPts val="0"/>
                </a:spcBef>
                <a:spcAft>
                  <a:spcPts val="0"/>
                </a:spcAft>
                <a:buClr>
                  <a:srgbClr val="00B2C3"/>
                </a:buClr>
                <a:buSzPts val="1600"/>
                <a:buFont typeface="Arial"/>
                <a:buChar char="•"/>
              </a:pPr>
              <a:r>
                <a:rPr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Vivienda.</a:t>
              </a:r>
              <a:endParaRPr/>
            </a:p>
            <a:p>
              <a:pPr indent="-180975" lvl="0" marL="180975" marR="0" rtl="0" algn="l">
                <a:spcBef>
                  <a:spcPts val="0"/>
                </a:spcBef>
                <a:spcAft>
                  <a:spcPts val="0"/>
                </a:spcAft>
                <a:buClr>
                  <a:srgbClr val="00B2C3"/>
                </a:buClr>
                <a:buSzPts val="1600"/>
                <a:buFont typeface="Arial"/>
                <a:buChar char="•"/>
              </a:pPr>
              <a:r>
                <a:rPr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Pensiones.</a:t>
              </a:r>
              <a:endParaRPr/>
            </a:p>
            <a:p>
              <a:pPr indent="-180975" lvl="0" marL="180975" marR="0" rtl="0" algn="l">
                <a:spcBef>
                  <a:spcPts val="0"/>
                </a:spcBef>
                <a:spcAft>
                  <a:spcPts val="0"/>
                </a:spcAft>
                <a:buClr>
                  <a:srgbClr val="00B2C3"/>
                </a:buClr>
                <a:buSzPts val="1600"/>
                <a:buFont typeface="Arial"/>
                <a:buChar char="•"/>
              </a:pPr>
              <a:r>
                <a:rPr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Justicia. </a:t>
              </a:r>
              <a:endParaRPr/>
            </a:p>
            <a:p>
              <a:pPr indent="-180975" lvl="0" marL="180975" marR="0" rtl="0" algn="l">
                <a:spcBef>
                  <a:spcPts val="0"/>
                </a:spcBef>
                <a:spcAft>
                  <a:spcPts val="0"/>
                </a:spcAft>
                <a:buClr>
                  <a:srgbClr val="00B2C3"/>
                </a:buClr>
                <a:buSzPts val="1600"/>
                <a:buFont typeface="Arial"/>
                <a:buChar char="•"/>
              </a:pPr>
              <a:r>
                <a:rPr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Brecha digital.</a:t>
              </a:r>
              <a:endParaRPr/>
            </a:p>
          </p:txBody>
        </p:sp>
        <p:sp>
          <p:nvSpPr>
            <p:cNvPr id="583" name="Google Shape;583;p42"/>
            <p:cNvSpPr/>
            <p:nvPr/>
          </p:nvSpPr>
          <p:spPr>
            <a:xfrm>
              <a:off x="4094764" y="1993900"/>
              <a:ext cx="1933307" cy="371613"/>
            </a:xfrm>
            <a:prstGeom prst="roundRect">
              <a:avLst>
                <a:gd fmla="val 29433" name="adj"/>
              </a:avLst>
            </a:prstGeom>
            <a:solidFill>
              <a:srgbClr val="00B2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Institucionales</a:t>
              </a:r>
              <a:endParaRPr/>
            </a:p>
          </p:txBody>
        </p:sp>
        <p:sp>
          <p:nvSpPr>
            <p:cNvPr id="584" name="Google Shape;584;p42"/>
            <p:cNvSpPr/>
            <p:nvPr/>
          </p:nvSpPr>
          <p:spPr>
            <a:xfrm>
              <a:off x="4094764" y="2434326"/>
              <a:ext cx="1933307" cy="2276822"/>
            </a:xfrm>
            <a:prstGeom prst="roundRect">
              <a:avLst>
                <a:gd fmla="val 5784" name="adj"/>
              </a:avLst>
            </a:prstGeom>
            <a:solidFill>
              <a:srgbClr val="D1EFF5"/>
            </a:solidFill>
            <a:ln>
              <a:noFill/>
            </a:ln>
          </p:spPr>
          <p:txBody>
            <a:bodyPr anchorCtr="0" anchor="t" bIns="45700" lIns="91425" spcFirstLastPara="1" rIns="91425" wrap="square" tIns="72000">
              <a:noAutofit/>
            </a:bodyPr>
            <a:lstStyle/>
            <a:p>
              <a:pPr indent="-180975" lvl="0" marL="180975" marR="0" rtl="0" algn="l">
                <a:spcBef>
                  <a:spcPts val="0"/>
                </a:spcBef>
                <a:spcAft>
                  <a:spcPts val="0"/>
                </a:spcAft>
                <a:buClr>
                  <a:srgbClr val="00B2C3"/>
                </a:buClr>
                <a:buSzPts val="1600"/>
                <a:buFont typeface="Arial"/>
                <a:buChar char="•"/>
              </a:pPr>
              <a:r>
                <a:rPr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Funcionamiento de la democracia.</a:t>
              </a:r>
              <a:endParaRPr/>
            </a:p>
            <a:p>
              <a:pPr indent="-180975" lvl="0" marL="180975" marR="0" rtl="0" algn="l">
                <a:spcBef>
                  <a:spcPts val="0"/>
                </a:spcBef>
                <a:spcAft>
                  <a:spcPts val="0"/>
                </a:spcAft>
                <a:buClr>
                  <a:srgbClr val="00B2C3"/>
                </a:buClr>
                <a:buSzPts val="1600"/>
                <a:buFont typeface="Arial"/>
                <a:buChar char="•"/>
              </a:pPr>
              <a:r>
                <a:rPr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Instituciones del Estado.</a:t>
              </a:r>
              <a:endParaRPr/>
            </a:p>
            <a:p>
              <a:pPr indent="-180975" lvl="0" marL="180975" marR="0" rtl="0" algn="l">
                <a:spcBef>
                  <a:spcPts val="0"/>
                </a:spcBef>
                <a:spcAft>
                  <a:spcPts val="0"/>
                </a:spcAft>
                <a:buClr>
                  <a:srgbClr val="00B2C3"/>
                </a:buClr>
                <a:buSzPts val="1600"/>
                <a:buFont typeface="Arial"/>
                <a:buChar char="•"/>
              </a:pPr>
              <a:r>
                <a:rPr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Instituciones del mercado.</a:t>
              </a:r>
              <a:endParaRPr/>
            </a:p>
            <a:p>
              <a:pPr indent="-180975" lvl="0" marL="180975" marR="0" rtl="0" algn="l">
                <a:spcBef>
                  <a:spcPts val="0"/>
                </a:spcBef>
                <a:spcAft>
                  <a:spcPts val="0"/>
                </a:spcAft>
                <a:buClr>
                  <a:srgbClr val="00B2C3"/>
                </a:buClr>
                <a:buSzPts val="1600"/>
                <a:buFont typeface="Arial"/>
                <a:buChar char="•"/>
              </a:pPr>
              <a:r>
                <a:rPr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 familia.</a:t>
              </a:r>
              <a:endParaRPr/>
            </a:p>
          </p:txBody>
        </p:sp>
        <p:sp>
          <p:nvSpPr>
            <p:cNvPr id="585" name="Google Shape;585;p42"/>
            <p:cNvSpPr/>
            <p:nvPr/>
          </p:nvSpPr>
          <p:spPr>
            <a:xfrm>
              <a:off x="6405600" y="1993900"/>
              <a:ext cx="1933307" cy="371613"/>
            </a:xfrm>
            <a:prstGeom prst="roundRect">
              <a:avLst>
                <a:gd fmla="val 29433" name="adj"/>
              </a:avLst>
            </a:prstGeom>
            <a:solidFill>
              <a:srgbClr val="00B2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Pertenencia</a:t>
              </a:r>
              <a:endParaRPr/>
            </a:p>
          </p:txBody>
        </p:sp>
        <p:sp>
          <p:nvSpPr>
            <p:cNvPr id="586" name="Google Shape;586;p42"/>
            <p:cNvSpPr/>
            <p:nvPr/>
          </p:nvSpPr>
          <p:spPr>
            <a:xfrm>
              <a:off x="6405600" y="2434326"/>
              <a:ext cx="1933307" cy="2276822"/>
            </a:xfrm>
            <a:prstGeom prst="roundRect">
              <a:avLst>
                <a:gd fmla="val 5784" name="adj"/>
              </a:avLst>
            </a:prstGeom>
            <a:solidFill>
              <a:srgbClr val="D1EFF5"/>
            </a:solidFill>
            <a:ln>
              <a:noFill/>
            </a:ln>
          </p:spPr>
          <p:txBody>
            <a:bodyPr anchorCtr="0" anchor="t" bIns="45700" lIns="91425" spcFirstLastPara="1" rIns="91425" wrap="square" tIns="72000">
              <a:noAutofit/>
            </a:bodyPr>
            <a:lstStyle/>
            <a:p>
              <a:pPr indent="-177800" lvl="0" marL="177800" marR="0" rtl="0" algn="l">
                <a:spcBef>
                  <a:spcPts val="0"/>
                </a:spcBef>
                <a:spcAft>
                  <a:spcPts val="0"/>
                </a:spcAft>
                <a:buClr>
                  <a:srgbClr val="00B2C3"/>
                </a:buClr>
                <a:buSzPts val="1600"/>
                <a:buFont typeface="Arial"/>
                <a:buChar char="•"/>
              </a:pPr>
              <a:r>
                <a:rPr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Multiculturalismo.</a:t>
              </a:r>
              <a:endParaRPr/>
            </a:p>
            <a:p>
              <a:pPr indent="-177800" lvl="0" marL="177800" marR="0" rtl="0" algn="l">
                <a:spcBef>
                  <a:spcPts val="0"/>
                </a:spcBef>
                <a:spcAft>
                  <a:spcPts val="0"/>
                </a:spcAft>
                <a:buClr>
                  <a:srgbClr val="00B2C3"/>
                </a:buClr>
                <a:buSzPts val="1600"/>
                <a:buFont typeface="Arial"/>
                <a:buChar char="•"/>
              </a:pPr>
              <a:r>
                <a:rPr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Confianza.</a:t>
              </a:r>
              <a:endParaRPr/>
            </a:p>
            <a:p>
              <a:pPr indent="-177800" lvl="0" marL="177800" marR="0" rtl="0" algn="l">
                <a:spcBef>
                  <a:spcPts val="0"/>
                </a:spcBef>
                <a:spcAft>
                  <a:spcPts val="0"/>
                </a:spcAft>
                <a:buClr>
                  <a:srgbClr val="00B2C3"/>
                </a:buClr>
                <a:buSzPts val="1600"/>
                <a:buFont typeface="Arial"/>
                <a:buChar char="•"/>
              </a:pPr>
              <a:r>
                <a:rPr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Participación. </a:t>
              </a:r>
              <a:endParaRPr/>
            </a:p>
            <a:p>
              <a:pPr indent="-177800" lvl="0" marL="177800" marR="0" rtl="0" algn="l">
                <a:spcBef>
                  <a:spcPts val="0"/>
                </a:spcBef>
                <a:spcAft>
                  <a:spcPts val="0"/>
                </a:spcAft>
                <a:buClr>
                  <a:srgbClr val="00B2C3"/>
                </a:buClr>
                <a:buSzPts val="1600"/>
                <a:buFont typeface="Arial"/>
                <a:buChar char="•"/>
              </a:pPr>
              <a:r>
                <a:rPr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Expectativas de movilidad.</a:t>
              </a:r>
              <a:endParaRPr/>
            </a:p>
            <a:p>
              <a:pPr indent="-177800" lvl="0" marL="177800" marR="0" rtl="0" algn="l">
                <a:spcBef>
                  <a:spcPts val="0"/>
                </a:spcBef>
                <a:spcAft>
                  <a:spcPts val="0"/>
                </a:spcAft>
                <a:buClr>
                  <a:srgbClr val="00B2C3"/>
                </a:buClr>
                <a:buSzPts val="1600"/>
                <a:buFont typeface="Arial"/>
                <a:buChar char="•"/>
              </a:pPr>
              <a:r>
                <a:rPr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Solidaridad social.</a:t>
              </a:r>
              <a:endParaRPr/>
            </a:p>
          </p:txBody>
        </p:sp>
      </p:grpSp>
      <p:cxnSp>
        <p:nvCxnSpPr>
          <p:cNvPr id="587" name="Google Shape;587;p42"/>
          <p:cNvCxnSpPr>
            <a:stCxn id="579" idx="2"/>
            <a:endCxn id="585" idx="0"/>
          </p:cNvCxnSpPr>
          <p:nvPr/>
        </p:nvCxnSpPr>
        <p:spPr>
          <a:xfrm>
            <a:off x="4572000" y="1653416"/>
            <a:ext cx="2360400" cy="503100"/>
          </a:xfrm>
          <a:prstGeom prst="straightConnector1">
            <a:avLst/>
          </a:prstGeom>
          <a:noFill/>
          <a:ln cap="flat" cmpd="sng" w="19050">
            <a:solidFill>
              <a:srgbClr val="00B2C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8" name="Google Shape;588;p42"/>
          <p:cNvCxnSpPr>
            <a:stCxn id="579" idx="2"/>
            <a:endCxn id="583" idx="0"/>
          </p:cNvCxnSpPr>
          <p:nvPr/>
        </p:nvCxnSpPr>
        <p:spPr>
          <a:xfrm>
            <a:off x="4572000" y="1653416"/>
            <a:ext cx="4200" cy="503100"/>
          </a:xfrm>
          <a:prstGeom prst="straightConnector1">
            <a:avLst/>
          </a:prstGeom>
          <a:noFill/>
          <a:ln cap="flat" cmpd="sng" w="19050">
            <a:solidFill>
              <a:srgbClr val="00B2C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9" name="Google Shape;589;p42"/>
          <p:cNvCxnSpPr>
            <a:stCxn id="579" idx="2"/>
            <a:endCxn id="581" idx="0"/>
          </p:cNvCxnSpPr>
          <p:nvPr/>
        </p:nvCxnSpPr>
        <p:spPr>
          <a:xfrm flipH="1">
            <a:off x="2219700" y="1653416"/>
            <a:ext cx="2352300" cy="503100"/>
          </a:xfrm>
          <a:prstGeom prst="straightConnector1">
            <a:avLst/>
          </a:prstGeom>
          <a:noFill/>
          <a:ln cap="flat" cmpd="sng" w="19050">
            <a:solidFill>
              <a:srgbClr val="00B2C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-1" l="0" r="0" t="-1"/>
          <a:stretch/>
        </p:blipFill>
        <p:spPr>
          <a:xfrm>
            <a:off x="1644869" y="1126328"/>
            <a:ext cx="5875837" cy="2769812"/>
          </a:xfrm>
          <a:prstGeom prst="roundRect">
            <a:avLst>
              <a:gd fmla="val 12720" name="adj"/>
            </a:avLst>
          </a:prstGeom>
          <a:noFill/>
          <a:ln>
            <a:noFill/>
          </a:ln>
        </p:spPr>
      </p:pic>
      <p:sp>
        <p:nvSpPr>
          <p:cNvPr id="597" name="Google Shape;597;p43"/>
          <p:cNvSpPr txBox="1"/>
          <p:nvPr/>
        </p:nvSpPr>
        <p:spPr>
          <a:xfrm>
            <a:off x="1499337" y="4371232"/>
            <a:ext cx="6001491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IDIOSINCRASIA Y COHESIÓN SOCIAL </a:t>
            </a:r>
            <a:endParaRPr/>
          </a:p>
          <a:p>
            <a:pPr indent="271463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https://www.youtube.com/watch?v=UMLoWDmFav4 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43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9" name="Google Shape;599;p43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600" name="Google Shape;600;p43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1" name="Google Shape;601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2" name="Google Shape;602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4950" y="4658654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8" name="Google Shape;608;p44"/>
          <p:cNvGrpSpPr/>
          <p:nvPr/>
        </p:nvGrpSpPr>
        <p:grpSpPr>
          <a:xfrm>
            <a:off x="2506315" y="2194222"/>
            <a:ext cx="4581728" cy="827959"/>
            <a:chOff x="2403187" y="2211377"/>
            <a:chExt cx="4581728" cy="827959"/>
          </a:xfrm>
        </p:grpSpPr>
        <p:sp>
          <p:nvSpPr>
            <p:cNvPr id="609" name="Google Shape;609;p44"/>
            <p:cNvSpPr txBox="1"/>
            <p:nvPr/>
          </p:nvSpPr>
          <p:spPr>
            <a:xfrm>
              <a:off x="2403187" y="2540738"/>
              <a:ext cx="4581728" cy="4985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CONCLUSIONES</a:t>
              </a:r>
              <a:endPara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0" name="Google Shape;610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1" name="Google Shape;61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53" y="946969"/>
            <a:ext cx="2072214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5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5"/>
          <p:cNvSpPr txBox="1"/>
          <p:nvPr/>
        </p:nvSpPr>
        <p:spPr>
          <a:xfrm>
            <a:off x="1330941" y="918373"/>
            <a:ext cx="5248763" cy="3877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convivencia democrática significa “vivir” “con” el que piensa distinto o que tiene distinto idioma, cultura, raza, religión en armonía sin que los derechos de una persona avancen sobre los derechos de los demás.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sociedad democrática se caracteriza por ser una sociedad donde prime el pluralismo, la tolerancia y el espíritu de apertura, lo que conlleva que se asiente sobre los pilares del Derecho, la libertad de expresión y la libertad del debate político.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democrático es el sistema de gobierno donde las decisiones sobre el destino de la comunidad las toma el pueblo en su conjunto de manera directa (democracia participativa) o su mayoría mediante sus representantes libremente elegidos (democracia representativa).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cultura de paz es un conjunto de valores, actitudes, tradiciones, comportamientos y estilos de vida que respetan una serie de derechos y libertades fundamentales, aprobadas y protegidas por las Naciones Unidas y por cada Estado que los promueve. </a:t>
            </a:r>
            <a:endParaRPr/>
          </a:p>
        </p:txBody>
      </p:sp>
      <p:pic>
        <p:nvPicPr>
          <p:cNvPr id="619" name="Google Shape;61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5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Google Shape;621;p45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45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1823286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883517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3946923"/>
            <a:ext cx="114138" cy="117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6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6"/>
          <p:cNvSpPr txBox="1"/>
          <p:nvPr/>
        </p:nvSpPr>
        <p:spPr>
          <a:xfrm>
            <a:off x="1330940" y="918373"/>
            <a:ext cx="5576755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el pluralismo cultural todas las expresiones culturales, étnicas, lingüísticas y religiosas están llamadas a formar parte de la comunidad sociopolítica para desarrollarse, sin la represión de ninguna cultura mayoritaria.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cohesión social es la relación entre los mecanismos de inclusión y exclusión, y las respuestas de la ciudadanía frente a ello.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3" name="Google Shape;63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46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46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/>
          </a:p>
        </p:txBody>
      </p:sp>
      <p:pic>
        <p:nvPicPr>
          <p:cNvPr id="637" name="Google Shape;63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1829390"/>
            <a:ext cx="114138" cy="117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7"/>
          <p:cNvSpPr txBox="1"/>
          <p:nvPr/>
        </p:nvSpPr>
        <p:spPr>
          <a:xfrm>
            <a:off x="2519363" y="2540738"/>
            <a:ext cx="4581728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BIBLIOGRAFÍA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Google Shape;64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46970"/>
            <a:ext cx="2072061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8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8"/>
          <p:cNvSpPr txBox="1"/>
          <p:nvPr/>
        </p:nvSpPr>
        <p:spPr>
          <a:xfrm>
            <a:off x="1279009" y="917823"/>
            <a:ext cx="5263194" cy="3447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Arroyo González, Jorge. “Convivencia democrática”. En: Discusión ciudadana (https://bit.ly/3gGihzM)  Revisión: junio de 2021. 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Silva, Patricio y Francisco Rojas Aravena (compiladores). "Introducción". En: Gobernabilidad y convivencia democrática en América Latina. San José, 2013.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Jurado Nacional de Elecciones. Cartilla educativa de formación ciudadana. En: https://bit.ly/3cTMyKo.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Iglesias Bárez, Mercedes. "La ley de partidos políticos y el test de convencionalidad europeo“. En: Teoría y Realidad Constitucional, N° 25. Madrid, 2010. 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Aguiar, Asdrúbal. Jurisprudencia de la Corte Interamericana de Derechos Humanos sobre la Democracia, 1987-2012. Buenos Aires, 2012. </a:t>
            </a:r>
            <a:endParaRPr/>
          </a:p>
        </p:txBody>
      </p:sp>
      <p:pic>
        <p:nvPicPr>
          <p:cNvPr id="653" name="Google Shape;65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59114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8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48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8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  <p:pic>
        <p:nvPicPr>
          <p:cNvPr id="657" name="Google Shape;65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610" y="2463715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3950877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3102220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615058"/>
            <a:ext cx="103867" cy="10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9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9"/>
          <p:cNvSpPr txBox="1"/>
          <p:nvPr/>
        </p:nvSpPr>
        <p:spPr>
          <a:xfrm>
            <a:off x="1279009" y="917823"/>
            <a:ext cx="5263194" cy="2369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Rosales Valladares, Rotsay y Manuel Rojas Bolaños. Poder, política y democracia. San José, 2012.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Bobbio, Norberto. El futuro de la democracia. México, 1986.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Naciones Unidas. Declaración y Programa de Acción sobre una Cultura de Paz. Nueva York, 1999.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Hopenhayn, Martín. Cohesión social: un puente entre inclusión social y sentido de pertenencia. En: https://bit.ly/3xDY0lm. Consultado en junio de 2021. </a:t>
            </a:r>
            <a:endParaRPr/>
          </a:p>
        </p:txBody>
      </p:sp>
      <p:pic>
        <p:nvPicPr>
          <p:cNvPr id="668" name="Google Shape;66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59114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49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p49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49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  <p:pic>
        <p:nvPicPr>
          <p:cNvPr id="672" name="Google Shape;67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2049279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2685937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615058"/>
            <a:ext cx="103867" cy="10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/>
          <p:nvPr/>
        </p:nvSpPr>
        <p:spPr>
          <a:xfrm>
            <a:off x="2087563" y="1769351"/>
            <a:ext cx="5440362" cy="2139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00B2C3"/>
                </a:solidFill>
                <a:latin typeface="Calibri"/>
                <a:ea typeface="Calibri"/>
                <a:cs typeface="Calibri"/>
                <a:sym typeface="Calibri"/>
              </a:rPr>
              <a:t>La convivencia democrática </a:t>
            </a: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 ‘vivir’ ‘con’ el que piensa distinto o que tiene distinto idioma, cultura, raza, religión en armonía sin que los derechos de una persona avancen sobre los derechos de los demás.</a:t>
            </a:r>
            <a:endParaRPr/>
          </a:p>
          <a:p>
            <a:pPr indent="0" lvl="0" marL="0" marR="0" rtl="0" algn="l">
              <a:spcBef>
                <a:spcPts val="525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70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Jorge Arroyo (2021) </a:t>
            </a:r>
            <a:endParaRPr/>
          </a:p>
        </p:txBody>
      </p:sp>
      <p:pic>
        <p:nvPicPr>
          <p:cNvPr id="94" name="Google Shape;9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787" y="1677794"/>
            <a:ext cx="411788" cy="3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751388" y="3071139"/>
            <a:ext cx="411788" cy="3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5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CONVIVENCIA DEMOCRÁTICA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0" name="Google Shape;68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199" y="2666298"/>
            <a:ext cx="1295601" cy="38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/>
          <p:nvPr/>
        </p:nvSpPr>
        <p:spPr>
          <a:xfrm>
            <a:off x="507283" y="916859"/>
            <a:ext cx="3889376" cy="229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OBLIGACIONES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 la convivencia democrática hay dos obligaciones a respetar:</a:t>
            </a:r>
            <a:endParaRPr/>
          </a:p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22250" lvl="1" marL="2254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igualdad (todos los seres humanos son iguales sin importar su origen). </a:t>
            </a:r>
            <a:endParaRPr/>
          </a:p>
          <a:p>
            <a:pPr indent="-120650" lvl="1" marL="2254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1" marL="2254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respeto a la ley (estas preservan el orden democrático). </a:t>
            </a:r>
            <a:endParaRPr/>
          </a:p>
        </p:txBody>
      </p:sp>
      <p:sp>
        <p:nvSpPr>
          <p:cNvPr id="103" name="Google Shape;103;p6"/>
          <p:cNvSpPr txBox="1"/>
          <p:nvPr/>
        </p:nvSpPr>
        <p:spPr>
          <a:xfrm flipH="1">
            <a:off x="4751388" y="4229208"/>
            <a:ext cx="39243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convivencia democrática nos obliga a aceptar la igualdad de todos los seres humanos ante la ley. 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</a:t>
            </a:r>
            <a:r>
              <a:rPr lang="es-ES" sz="1000">
                <a:solidFill>
                  <a:srgbClr val="5C5C5C"/>
                </a:solidFill>
                <a:latin typeface="Calibri"/>
                <a:ea typeface="Calibri"/>
                <a:cs typeface="Calibri"/>
                <a:sym typeface="Calibri"/>
              </a:rPr>
              <a:t>mott.pe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pic>
        <p:nvPicPr>
          <p:cNvPr descr="Perú tiene 9 millones y medio de niñas, niños y adolescentes | Noticias |  Agencia Peruana de Noticias Andina" id="104" name="Google Shape;1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916859"/>
            <a:ext cx="3924300" cy="321920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6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CONVIVENCIA DEMOCRÁTICA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/>
          <p:nvPr/>
        </p:nvSpPr>
        <p:spPr>
          <a:xfrm>
            <a:off x="507031" y="916607"/>
            <a:ext cx="8045339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CONVIVENCIA DEMOCRÁTICA Y GOBERNABILIDAD  </a:t>
            </a:r>
            <a:endParaRPr/>
          </a:p>
          <a:p>
            <a:pPr indent="-169863" lvl="0" marL="18097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“El concepto de convivencia democrática está ligado al de la gobernabilidad. Uno de los objetivos de la gobernabilidad es precisamente la convivencia democrática”. </a:t>
            </a:r>
            <a:endParaRPr/>
          </a:p>
          <a:p>
            <a:pPr indent="-68263" lvl="0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9863" lvl="0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la mayoría de los países de América Latina prima la desconfianza en la institucionalidad democrática.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8263" lvl="0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9863" lvl="0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ello, se debe tener en cuenta tres dimensiones para desarrollar la convivencia democrática. </a:t>
            </a:r>
            <a:endParaRPr/>
          </a:p>
        </p:txBody>
      </p:sp>
      <p:sp>
        <p:nvSpPr>
          <p:cNvPr id="112" name="Google Shape;112;p7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CONVIVENCIA DEMOCRÁTICA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8"/>
          <p:cNvPicPr preferRelativeResize="0"/>
          <p:nvPr/>
        </p:nvPicPr>
        <p:blipFill rotWithShape="1">
          <a:blip r:embed="rId3">
            <a:alphaModFix/>
          </a:blip>
          <a:srcRect b="3180" l="11634" r="13148" t="4510"/>
          <a:stretch/>
        </p:blipFill>
        <p:spPr>
          <a:xfrm>
            <a:off x="5121697" y="1047295"/>
            <a:ext cx="3553991" cy="401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CONVIVENCIA DEMOCRÁTICA</a:t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1322918" y="1127514"/>
            <a:ext cx="367984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normas y las reglas acordadas entre gobernantes y gobernados y  entre los grupos de población deben apuntar al reconocimiento de los derechos ciudadanos.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548441" y="1073046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" name="Google Shape;122;p8"/>
          <p:cNvGrpSpPr/>
          <p:nvPr/>
        </p:nvGrpSpPr>
        <p:grpSpPr>
          <a:xfrm>
            <a:off x="1034070" y="1177085"/>
            <a:ext cx="140792" cy="140258"/>
            <a:chOff x="3427964" y="2244682"/>
            <a:chExt cx="225891" cy="225034"/>
          </a:xfrm>
        </p:grpSpPr>
        <p:sp>
          <p:nvSpPr>
            <p:cNvPr id="123" name="Google Shape;123;p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9"/>
          <p:cNvPicPr preferRelativeResize="0"/>
          <p:nvPr/>
        </p:nvPicPr>
        <p:blipFill rotWithShape="1">
          <a:blip r:embed="rId3">
            <a:alphaModFix/>
          </a:blip>
          <a:srcRect b="3180" l="11634" r="13148" t="4510"/>
          <a:stretch/>
        </p:blipFill>
        <p:spPr>
          <a:xfrm>
            <a:off x="5121697" y="1047295"/>
            <a:ext cx="3553991" cy="401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9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CONVIVENCIA DEMOCRÁTICA</a:t>
            </a:r>
            <a:endParaRPr/>
          </a:p>
        </p:txBody>
      </p:sp>
      <p:sp>
        <p:nvSpPr>
          <p:cNvPr id="132" name="Google Shape;132;p9"/>
          <p:cNvSpPr/>
          <p:nvPr/>
        </p:nvSpPr>
        <p:spPr>
          <a:xfrm>
            <a:off x="1322918" y="1127514"/>
            <a:ext cx="367984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normas y las reglas acordadas entre gobernantes y gobernados y  entre los grupos de población deben apuntar al reconocimiento de los derechos ciudadanos.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9"/>
          <p:cNvSpPr/>
          <p:nvPr/>
        </p:nvSpPr>
        <p:spPr>
          <a:xfrm>
            <a:off x="548441" y="1073046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p9"/>
          <p:cNvCxnSpPr>
            <a:stCxn id="135" idx="4"/>
            <a:endCxn id="136" idx="0"/>
          </p:cNvCxnSpPr>
          <p:nvPr/>
        </p:nvCxnSpPr>
        <p:spPr>
          <a:xfrm>
            <a:off x="1104466" y="1317343"/>
            <a:ext cx="0" cy="1064100"/>
          </a:xfrm>
          <a:prstGeom prst="straightConnector1">
            <a:avLst/>
          </a:prstGeom>
          <a:noFill/>
          <a:ln cap="flat" cmpd="sng" w="12700">
            <a:solidFill>
              <a:srgbClr val="01B1C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7" name="Google Shape;137;p9"/>
          <p:cNvGrpSpPr/>
          <p:nvPr/>
        </p:nvGrpSpPr>
        <p:grpSpPr>
          <a:xfrm>
            <a:off x="1034070" y="1177085"/>
            <a:ext cx="140792" cy="140258"/>
            <a:chOff x="3427964" y="2244682"/>
            <a:chExt cx="225891" cy="225034"/>
          </a:xfrm>
        </p:grpSpPr>
        <p:sp>
          <p:nvSpPr>
            <p:cNvPr id="135" name="Google Shape;135;p9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9"/>
          <p:cNvSpPr/>
          <p:nvPr/>
        </p:nvSpPr>
        <p:spPr>
          <a:xfrm>
            <a:off x="1322918" y="2331961"/>
            <a:ext cx="3835048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reconocimiento de unos y otros como interlocutores válidos permite la legitimidad democrática: cada ciudadano es igual a otro en sus derechos y deberes.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9"/>
          <p:cNvSpPr/>
          <p:nvPr/>
        </p:nvSpPr>
        <p:spPr>
          <a:xfrm>
            <a:off x="548441" y="2277493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9"/>
          <p:cNvGrpSpPr/>
          <p:nvPr/>
        </p:nvGrpSpPr>
        <p:grpSpPr>
          <a:xfrm>
            <a:off x="1034070" y="2381532"/>
            <a:ext cx="140792" cy="140258"/>
            <a:chOff x="3427964" y="2244682"/>
            <a:chExt cx="225891" cy="225034"/>
          </a:xfrm>
        </p:grpSpPr>
        <p:sp>
          <p:nvSpPr>
            <p:cNvPr id="136" name="Google Shape;136;p9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Diseño predeterminad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2006-06-01T21:36:52Z</dcterms:created>
  <dc:creator>Isil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19D43025-9DC0-4639-AA56-AA99075C13AC</vt:lpwstr>
  </property>
  <property fmtid="{D5CDD505-2E9C-101B-9397-08002B2CF9AE}" pid="3" name="ArticulatePath">
    <vt:lpwstr>30107-S07-PPT</vt:lpwstr>
  </property>
</Properties>
</file>